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57" r:id="rId3"/>
    <p:sldId id="258" r:id="rId4"/>
    <p:sldId id="269" r:id="rId5"/>
    <p:sldId id="265" r:id="rId6"/>
    <p:sldId id="266" r:id="rId7"/>
    <p:sldId id="282" r:id="rId8"/>
    <p:sldId id="283" r:id="rId9"/>
    <p:sldId id="259" r:id="rId10"/>
    <p:sldId id="260" r:id="rId11"/>
    <p:sldId id="261" r:id="rId12"/>
    <p:sldId id="284" r:id="rId13"/>
    <p:sldId id="268" r:id="rId14"/>
    <p:sldId id="277" r:id="rId15"/>
    <p:sldId id="276" r:id="rId16"/>
    <p:sldId id="285" r:id="rId17"/>
    <p:sldId id="287" r:id="rId19"/>
    <p:sldId id="275" r:id="rId20"/>
    <p:sldId id="262" r:id="rId21"/>
    <p:sldId id="288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899" autoAdjust="0"/>
    <p:restoredTop sz="94660"/>
  </p:normalViewPr>
  <p:slideViewPr>
    <p:cSldViewPr>
      <p:cViewPr>
        <p:scale>
          <a:sx n="53" d="100"/>
          <a:sy n="53" d="100"/>
        </p:scale>
        <p:origin x="-1668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themeOverride" Target="../theme/themeOverrid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themeOverride" Target="../theme/themeOverrid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0" vertOverflow="ellipsis" vert="horz" wrap="square" anchor="ctr" anchorCtr="1"/>
          <a:lstStyle/>
          <a:p>
            <a:pPr algn="ctr">
              <a:defRPr lang="ru-RU"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на </a:t>
            </a:r>
            <a:endParaRPr 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 lang="ru-RU"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2023 г.</a:t>
            </a:r>
            <a:endParaRPr 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43073053368329"/>
          <c:y val="0.0628681607106804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856142215352"/>
          <c:y val="0.316993911114652"/>
          <c:w val="0.470031172789618"/>
          <c:h val="0.522086742414527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показатели на 1 января 2019 г.</c:v>
                </c:pt>
              </c:strCache>
            </c:strRef>
          </c:tx>
          <c:explosion val="0"/>
          <c:dPt>
            <c:idx val="0"/>
            <c:bubble3D val="0"/>
          </c:dPt>
          <c:dPt>
            <c:idx val="1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ru-RU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/>
              </c:ext>
            </c:extLst>
          </c:dLbls>
          <c:cat>
            <c:strRef>
              <c:f>Лист1!$A$2:$A$3</c:f>
              <c:strCache>
                <c:ptCount val="2"/>
                <c:pt idx="0">
                  <c:v>основные</c:v>
                </c:pt>
                <c:pt idx="1">
                  <c:v>совместители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</c:v>
                </c:pt>
                <c:pt idx="1">
                  <c:v>10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29484565962991"/>
          <c:y val="0.315134901066662"/>
          <c:w val="0.283634516359944"/>
          <c:h val="0.598508981165621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ru-RU" sz="9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</a:p>
      </c:txPr>
    </c:legend>
    <c:plotVisOnly val="1"/>
    <c:dispBlanksAs val="zero"/>
    <c:showDLblsOverMax val="0"/>
  </c:chart>
  <c:txPr>
    <a:bodyPr/>
    <a:lstStyle/>
    <a:p>
      <a:pPr>
        <a:defRPr lang="ru-RU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0" vertOverflow="ellipsis" vert="horz" wrap="square" anchor="ctr" anchorCtr="1"/>
          <a:lstStyle/>
          <a:p>
            <a:pPr>
              <a:defRPr lang="ru-RU"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на</a:t>
            </a:r>
            <a:endParaRPr 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 lang="ru-RU"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1 января 2023 г.</a:t>
            </a:r>
            <a:endParaRPr lang="ru-RU" sz="160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11357702803706"/>
          <c:y val="0.0604716333535237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0276097066815"/>
          <c:y val="0.354868160710685"/>
          <c:w val="0.46374655799604"/>
          <c:h val="0.5083375731879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показатели на 31 декабря 2019 г.</c:v>
                </c:pt>
              </c:strCache>
            </c:strRef>
          </c:tx>
          <c:explosion val="0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ru-RU"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  <c15:showLeaderLines val="1"/>
                <c15:leaderLines/>
              </c:ext>
            </c:extLst>
          </c:dLbls>
          <c:cat>
            <c:strRef>
              <c:f>Лист1!$A$2:$A$4</c:f>
              <c:strCache>
                <c:ptCount val="3"/>
                <c:pt idx="0">
                  <c:v>соц.гум. Направленость</c:v>
                </c:pt>
                <c:pt idx="1">
                  <c:v>тур- краев. Направленность</c:v>
                </c:pt>
                <c:pt idx="2">
                  <c:v>физ-спорт. направленность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</c:v>
                </c:pt>
                <c:pt idx="1">
                  <c:v>1</c:v>
                </c:pt>
                <c:pt idx="2">
                  <c:v>13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62077141019624"/>
          <c:y val="0.318209166161922"/>
          <c:w val="0.284942726530045"/>
          <c:h val="0.527941658299431"/>
        </c:manualLayout>
      </c:layout>
      <c:overlay val="0"/>
      <c:txPr>
        <a:bodyPr rot="0" spcFirstLastPara="0" vertOverflow="ellipsis" vert="horz" wrap="square" anchor="ctr" anchorCtr="1"/>
        <a:lstStyle/>
        <a:p>
          <a:pPr>
            <a:defRPr lang="ru-RU" sz="9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</a:p>
      </c:txPr>
    </c:legend>
    <c:plotVisOnly val="1"/>
    <c:dispBlanksAs val="zero"/>
    <c:showDLblsOverMax val="0"/>
  </c:chart>
  <c:txPr>
    <a:bodyPr/>
    <a:lstStyle/>
    <a:p>
      <a:pPr>
        <a:defRPr lang="ru-RU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Лист1!$A$2:$A$7</c:f>
              <c:strCache>
                <c:ptCount val="6"/>
                <c:pt idx="0">
                  <c:v>воскресенская</c:v>
                </c:pt>
                <c:pt idx="1">
                  <c:v>Богородская</c:v>
                </c:pt>
                <c:pt idx="2">
                  <c:v>Староустинская</c:v>
                </c:pt>
                <c:pt idx="3">
                  <c:v>Глуховская</c:v>
                </c:pt>
                <c:pt idx="4">
                  <c:v>Задворковская</c:v>
                </c:pt>
                <c:pt idx="5">
                  <c:v>Воздвиженская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395</c:v>
                </c:pt>
                <c:pt idx="1">
                  <c:v>83</c:v>
                </c:pt>
                <c:pt idx="2">
                  <c:v>27</c:v>
                </c:pt>
                <c:pt idx="3">
                  <c:v>57</c:v>
                </c:pt>
                <c:pt idx="4">
                  <c:v>43</c:v>
                </c:pt>
                <c:pt idx="5">
                  <c:v>26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Лист1!$A$2:$A$7</c:f>
              <c:strCache>
                <c:ptCount val="6"/>
                <c:pt idx="0">
                  <c:v>воскресенская</c:v>
                </c:pt>
                <c:pt idx="1">
                  <c:v>Богородская</c:v>
                </c:pt>
                <c:pt idx="2">
                  <c:v>Староустинская</c:v>
                </c:pt>
                <c:pt idx="3">
                  <c:v>Глуховская</c:v>
                </c:pt>
                <c:pt idx="4">
                  <c:v>Задворковская</c:v>
                </c:pt>
                <c:pt idx="5">
                  <c:v>Воздвиженская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220</c:v>
                </c:pt>
                <c:pt idx="1">
                  <c:v>30</c:v>
                </c:pt>
                <c:pt idx="2">
                  <c:v>30</c:v>
                </c:pt>
                <c:pt idx="3">
                  <c:v>2</c:v>
                </c:pt>
                <c:pt idx="4">
                  <c:v>3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2023</c:v>
                </c:pt>
              </c:strCache>
            </c:strRef>
          </c:tx>
          <c:invertIfNegative val="0"/>
          <c:dLbls>
            <c:delete val="1"/>
          </c:dLbls>
          <c:cat>
            <c:strRef>
              <c:f>Лист1!$A$2:$A$7</c:f>
              <c:strCache>
                <c:ptCount val="6"/>
                <c:pt idx="0">
                  <c:v>воскресенская</c:v>
                </c:pt>
                <c:pt idx="1">
                  <c:v>Богородская</c:v>
                </c:pt>
                <c:pt idx="2">
                  <c:v>Староустинская</c:v>
                </c:pt>
                <c:pt idx="3">
                  <c:v>Глуховская</c:v>
                </c:pt>
                <c:pt idx="4">
                  <c:v>Задворковская</c:v>
                </c:pt>
                <c:pt idx="5">
                  <c:v>Воздвиженская</c:v>
                </c:pt>
              </c:strCache>
            </c:strRef>
          </c:cat>
          <c:val>
            <c:numRef>
              <c:f>Лист1!$D$2:$D$7</c:f>
              <c:numCache>
                <c:formatCode>General</c:formatCode>
                <c:ptCount val="6"/>
                <c:pt idx="0">
                  <c:v>135</c:v>
                </c:pt>
                <c:pt idx="1">
                  <c:v>15</c:v>
                </c:pt>
                <c:pt idx="2">
                  <c:v>15</c:v>
                </c:pt>
                <c:pt idx="3">
                  <c:v>0</c:v>
                </c:pt>
                <c:pt idx="4">
                  <c:v>30</c:v>
                </c:pt>
                <c:pt idx="5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9123840"/>
        <c:axId val="89240704"/>
      </c:barChart>
      <c:catAx>
        <c:axId val="89123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89240704"/>
        <c:crosses val="autoZero"/>
        <c:auto val="1"/>
        <c:lblAlgn val="ctr"/>
        <c:lblOffset val="100"/>
        <c:noMultiLvlLbl val="0"/>
      </c:catAx>
      <c:valAx>
        <c:axId val="892407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ru-RU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89123840"/>
        <c:crosses val="autoZero"/>
        <c:crossBetween val="between"/>
      </c:valAx>
    </c:plotArea>
    <c:legend>
      <c:legendPos val="r"/>
      <c:layout/>
      <c:overlay val="0"/>
      <c:txPr>
        <a:bodyPr rot="0" spcFirstLastPara="0" vertOverflow="ellipsis" vert="horz" wrap="square" anchor="ctr" anchorCtr="1"/>
        <a:lstStyle/>
        <a:p>
          <a:pPr>
            <a:defRPr lang="ru-RU"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</a:p>
      </c:txPr>
    </c:legend>
    <c:plotVisOnly val="1"/>
    <c:dispBlanksAs val="gap"/>
    <c:showDLblsOverMax val="0"/>
  </c:chart>
  <c:txPr>
    <a:bodyPr/>
    <a:lstStyle/>
    <a:p>
      <a:pPr>
        <a:defRPr lang="ru-RU"/>
      </a:pPr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A2461A-04DC-4644-94F6-975EA162A700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9930CB-292B-4418-8760-DF2CB95875AE}">
      <dgm:prSet phldrT="[Текст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план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382138-C882-42DC-8664-B3DBA0D7F53D}" cxnId="{F36F83E0-078C-43D5-9850-DFFC7AB707A6}" type="parTrans">
      <dgm:prSet/>
      <dgm:spPr/>
      <dgm:t>
        <a:bodyPr/>
        <a:lstStyle/>
        <a:p>
          <a:endParaRPr lang="ru-RU"/>
        </a:p>
      </dgm:t>
    </dgm:pt>
    <dgm:pt modelId="{EBC23CD3-4C4F-4C8B-9D96-867242853AF8}" cxnId="{F36F83E0-078C-43D5-9850-DFFC7AB707A6}" type="sibTrans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E79785-654E-454C-AFE7-40C422A9DCB9}">
      <dgm:prSet phldrT="[Текст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средства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D93643-909B-4504-9E58-325F6AB4BD88}" cxnId="{B363B551-25FB-46EB-B6AB-6725D4E75A0A}" type="parTrans">
      <dgm:prSet/>
      <dgm:spPr/>
      <dgm:t>
        <a:bodyPr/>
        <a:lstStyle/>
        <a:p>
          <a:endParaRPr lang="ru-RU"/>
        </a:p>
      </dgm:t>
    </dgm:pt>
    <dgm:pt modelId="{45867AF6-F953-4EDF-B906-D0D4B542F8D1}" cxnId="{B363B551-25FB-46EB-B6AB-6725D4E75A0A}" type="sibTrans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5A2084-C951-495A-B165-397FB9210D3B}">
      <dgm:prSet phldrT="[Текст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контроль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72F80F-E22B-4189-8C25-EE353C58FB77}" cxnId="{3F1422C2-A285-4DAD-B347-9D2670C5155B}" type="parTrans">
      <dgm:prSet/>
      <dgm:spPr/>
      <dgm:t>
        <a:bodyPr/>
        <a:lstStyle/>
        <a:p>
          <a:endParaRPr lang="ru-RU"/>
        </a:p>
      </dgm:t>
    </dgm:pt>
    <dgm:pt modelId="{968EE58E-14BF-42E9-B696-DA41DAAD0BA6}" cxnId="{3F1422C2-A285-4DAD-B347-9D2670C5155B}" type="sibTrans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74C1CE9-9F53-47BD-B499-87B9CC0E3853}">
      <dgm:prSet phldrT="[Текст]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директор</a:t>
          </a:r>
          <a:endParaRPr lang="ru-RU" dirty="0">
            <a:solidFill>
              <a:schemeClr val="tx1"/>
            </a:solidFill>
          </a:endParaRPr>
        </a:p>
      </dgm:t>
    </dgm:pt>
    <dgm:pt modelId="{FE87E605-9BB2-499D-AEE7-193F0C5684BF}" cxnId="{B2249257-85F5-49D5-A0AD-3912C1E4A7DA}" type="parTrans">
      <dgm:prSet/>
      <dgm:spPr/>
      <dgm:t>
        <a:bodyPr/>
        <a:lstStyle/>
        <a:p>
          <a:endParaRPr lang="ru-RU"/>
        </a:p>
      </dgm:t>
    </dgm:pt>
    <dgm:pt modelId="{40FDC480-ACC7-4EA8-A246-C1E020DC3491}" cxnId="{B2249257-85F5-49D5-A0AD-3912C1E4A7DA}" type="sibTrans">
      <dgm:prSet/>
      <dgm:spPr/>
      <dgm:t>
        <a:bodyPr/>
        <a:lstStyle/>
        <a:p>
          <a:endParaRPr lang="ru-RU"/>
        </a:p>
      </dgm:t>
    </dgm:pt>
    <dgm:pt modelId="{200C3B72-D078-476E-9FC4-172A1AD9E216}">
      <dgm:prSet phldrT="[Текст]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педсовет</a:t>
          </a:r>
          <a:endParaRPr lang="ru-RU" dirty="0">
            <a:solidFill>
              <a:schemeClr val="tx1"/>
            </a:solidFill>
          </a:endParaRPr>
        </a:p>
      </dgm:t>
    </dgm:pt>
    <dgm:pt modelId="{36059DEE-9D89-43A9-9F2A-82AA72A2DC3D}" cxnId="{677770CB-5FD4-49BE-A6F8-7E188DE853A1}" type="parTrans">
      <dgm:prSet/>
      <dgm:spPr/>
      <dgm:t>
        <a:bodyPr/>
        <a:lstStyle/>
        <a:p>
          <a:endParaRPr lang="ru-RU"/>
        </a:p>
      </dgm:t>
    </dgm:pt>
    <dgm:pt modelId="{107BC7AC-5FDC-4956-B639-E73294001039}" cxnId="{677770CB-5FD4-49BE-A6F8-7E188DE853A1}" type="sibTrans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F0D240-146F-4030-968B-DE598C7003D2}">
      <dgm:prSet phldrT="[Текст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эффективность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D2066A-04A2-4EB0-B7B1-A27D62ABD94E}" cxnId="{5B519B3E-E748-453C-ABE1-6C30C62C35A9}" type="parTrans">
      <dgm:prSet/>
      <dgm:spPr/>
      <dgm:t>
        <a:bodyPr/>
        <a:lstStyle/>
        <a:p>
          <a:endParaRPr lang="ru-RU"/>
        </a:p>
      </dgm:t>
    </dgm:pt>
    <dgm:pt modelId="{DBEEAC6C-000C-44E0-836D-DB93437B1A0B}" cxnId="{5B519B3E-E748-453C-ABE1-6C30C62C35A9}" type="sibTrans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812981-D2A0-4F32-A004-3D867C810EEA}">
      <dgm:prSet phldrT="[Текст]" custT="1"/>
      <dgm:spPr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ru-RU" sz="1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Корректи-ровка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612AD4-6BAA-4906-97B4-DDB68D286A47}" cxnId="{250D7D74-58E9-48AE-BE3A-E3F0597A773D}" type="parTrans">
      <dgm:prSet/>
      <dgm:spPr/>
      <dgm:t>
        <a:bodyPr/>
        <a:lstStyle/>
        <a:p>
          <a:endParaRPr lang="ru-RU"/>
        </a:p>
      </dgm:t>
    </dgm:pt>
    <dgm:pt modelId="{BBC48C8B-C7B1-4032-9EA0-57AF0BF53D5D}" cxnId="{250D7D74-58E9-48AE-BE3A-E3F0597A773D}" type="sibTrans">
      <dgm:prSet/>
      <dgm:spPr/>
      <dgm:t>
        <a:bodyPr/>
        <a:lstStyle/>
        <a:p>
          <a:endParaRPr lang="ru-RU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144BC57-3872-4406-BAD4-CCB3603FC09A}" type="pres">
      <dgm:prSet presAssocID="{2CA2461A-04DC-4644-94F6-975EA162A70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D6B3510-F51F-4EB6-B61B-8741BC7AE0C8}" type="pres">
      <dgm:prSet presAssocID="{3B9930CB-292B-4418-8760-DF2CB95875AE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8001C9-2EA4-4747-8ED8-062C0CB811B0}" type="pres">
      <dgm:prSet presAssocID="{3B9930CB-292B-4418-8760-DF2CB95875AE}" presName="spNode" presStyleCnt="0"/>
      <dgm:spPr/>
    </dgm:pt>
    <dgm:pt modelId="{022B2720-2FD7-41F9-9F59-AFEA3D552BC6}" type="pres">
      <dgm:prSet presAssocID="{EBC23CD3-4C4F-4C8B-9D96-867242853AF8}" presName="sibTrans" presStyleLbl="sibTrans1D1" presStyleIdx="0" presStyleCnt="7"/>
      <dgm:spPr/>
      <dgm:t>
        <a:bodyPr/>
        <a:lstStyle/>
        <a:p>
          <a:endParaRPr lang="ru-RU"/>
        </a:p>
      </dgm:t>
    </dgm:pt>
    <dgm:pt modelId="{9AB65CF5-45EF-4AEB-96BD-016F1731F43A}" type="pres">
      <dgm:prSet presAssocID="{F2E79785-654E-454C-AFE7-40C422A9DCB9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FCC2FC-5095-489A-99B2-FBE475F13FC6}" type="pres">
      <dgm:prSet presAssocID="{F2E79785-654E-454C-AFE7-40C422A9DCB9}" presName="spNode" presStyleCnt="0"/>
      <dgm:spPr/>
    </dgm:pt>
    <dgm:pt modelId="{4FF83E18-971A-4F62-887C-1017F1DA020C}" type="pres">
      <dgm:prSet presAssocID="{45867AF6-F953-4EDF-B906-D0D4B542F8D1}" presName="sibTrans" presStyleLbl="sibTrans1D1" presStyleIdx="1" presStyleCnt="7"/>
      <dgm:spPr/>
      <dgm:t>
        <a:bodyPr/>
        <a:lstStyle/>
        <a:p>
          <a:endParaRPr lang="ru-RU"/>
        </a:p>
      </dgm:t>
    </dgm:pt>
    <dgm:pt modelId="{774EB5C8-A2CA-4571-B0C6-689983723258}" type="pres">
      <dgm:prSet presAssocID="{115A2084-C951-495A-B165-397FB9210D3B}" presName="node" presStyleLbl="node1" presStyleIdx="2" presStyleCnt="7" custRadScaleRad="101026" custRadScaleInc="-3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C78A34-2CF3-4849-AE9A-9EA7D1E1B3AE}" type="pres">
      <dgm:prSet presAssocID="{115A2084-C951-495A-B165-397FB9210D3B}" presName="spNode" presStyleCnt="0"/>
      <dgm:spPr/>
    </dgm:pt>
    <dgm:pt modelId="{D485BFDB-BBB6-407A-AD99-24FB8875D275}" type="pres">
      <dgm:prSet presAssocID="{968EE58E-14BF-42E9-B696-DA41DAAD0BA6}" presName="sibTrans" presStyleLbl="sibTrans1D1" presStyleIdx="2" presStyleCnt="7"/>
      <dgm:spPr/>
      <dgm:t>
        <a:bodyPr/>
        <a:lstStyle/>
        <a:p>
          <a:endParaRPr lang="ru-RU"/>
        </a:p>
      </dgm:t>
    </dgm:pt>
    <dgm:pt modelId="{8E3ABAEA-F63E-49F5-B215-3030AF91691D}" type="pres">
      <dgm:prSet presAssocID="{B74C1CE9-9F53-47BD-B499-87B9CC0E3853}" presName="node" presStyleLbl="node1" presStyleIdx="3" presStyleCnt="7" custRadScaleRad="99164" custRadScaleInc="-80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B66205-0020-412E-A5CA-C60222C30D3D}" type="pres">
      <dgm:prSet presAssocID="{B74C1CE9-9F53-47BD-B499-87B9CC0E3853}" presName="spNode" presStyleCnt="0"/>
      <dgm:spPr/>
    </dgm:pt>
    <dgm:pt modelId="{CAF583C2-B338-428A-95DE-24BEA8F3B485}" type="pres">
      <dgm:prSet presAssocID="{40FDC480-ACC7-4EA8-A246-C1E020DC3491}" presName="sibTrans" presStyleLbl="sibTrans1D1" presStyleIdx="3" presStyleCnt="7"/>
      <dgm:spPr/>
      <dgm:t>
        <a:bodyPr/>
        <a:lstStyle/>
        <a:p>
          <a:endParaRPr lang="ru-RU"/>
        </a:p>
      </dgm:t>
    </dgm:pt>
    <dgm:pt modelId="{7B95BCA5-DB2E-48D7-B89D-BE872FAFB593}" type="pres">
      <dgm:prSet presAssocID="{200C3B72-D078-476E-9FC4-172A1AD9E216}" presName="node" presStyleLbl="node1" presStyleIdx="4" presStyleCnt="7" custRadScaleRad="98089" custRadScaleInc="68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DDB22C-45DD-4FF5-B099-2FB2E6B109D2}" type="pres">
      <dgm:prSet presAssocID="{200C3B72-D078-476E-9FC4-172A1AD9E216}" presName="spNode" presStyleCnt="0"/>
      <dgm:spPr/>
    </dgm:pt>
    <dgm:pt modelId="{F763C6C5-DE48-47F6-9289-1DDEF175DCFF}" type="pres">
      <dgm:prSet presAssocID="{107BC7AC-5FDC-4956-B639-E73294001039}" presName="sibTrans" presStyleLbl="sibTrans1D1" presStyleIdx="4" presStyleCnt="7"/>
      <dgm:spPr/>
      <dgm:t>
        <a:bodyPr/>
        <a:lstStyle/>
        <a:p>
          <a:endParaRPr lang="ru-RU"/>
        </a:p>
      </dgm:t>
    </dgm:pt>
    <dgm:pt modelId="{992DED7C-C80A-4874-B7A3-718AA3A9BE6B}" type="pres">
      <dgm:prSet presAssocID="{F9F0D240-146F-4030-968B-DE598C7003D2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545BFB-B2F7-4655-8A40-0D315F196FBF}" type="pres">
      <dgm:prSet presAssocID="{F9F0D240-146F-4030-968B-DE598C7003D2}" presName="spNode" presStyleCnt="0"/>
      <dgm:spPr/>
    </dgm:pt>
    <dgm:pt modelId="{3BFEB318-0565-44D1-A5F6-A1A90B09FC01}" type="pres">
      <dgm:prSet presAssocID="{DBEEAC6C-000C-44E0-836D-DB93437B1A0B}" presName="sibTrans" presStyleLbl="sibTrans1D1" presStyleIdx="5" presStyleCnt="7"/>
      <dgm:spPr/>
      <dgm:t>
        <a:bodyPr/>
        <a:lstStyle/>
        <a:p>
          <a:endParaRPr lang="ru-RU"/>
        </a:p>
      </dgm:t>
    </dgm:pt>
    <dgm:pt modelId="{3796E8CC-2B38-4F33-B29C-0F41FA26C285}" type="pres">
      <dgm:prSet presAssocID="{C2812981-D2A0-4F32-A004-3D867C810EEA}" presName="node" presStyleLbl="node1" presStyleIdx="6" presStyleCnt="7" custScaleX="10141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F81B1C-2C65-4989-AB7C-C62261ED4FBC}" type="pres">
      <dgm:prSet presAssocID="{C2812981-D2A0-4F32-A004-3D867C810EEA}" presName="spNode" presStyleCnt="0"/>
      <dgm:spPr/>
    </dgm:pt>
    <dgm:pt modelId="{3D36A25D-5788-493C-B557-10305104F753}" type="pres">
      <dgm:prSet presAssocID="{BBC48C8B-C7B1-4032-9EA0-57AF0BF53D5D}" presName="sibTrans" presStyleLbl="sibTrans1D1" presStyleIdx="6" presStyleCnt="7"/>
      <dgm:spPr/>
      <dgm:t>
        <a:bodyPr/>
        <a:lstStyle/>
        <a:p>
          <a:endParaRPr lang="ru-RU"/>
        </a:p>
      </dgm:t>
    </dgm:pt>
  </dgm:ptLst>
  <dgm:cxnLst>
    <dgm:cxn modelId="{B2249257-85F5-49D5-A0AD-3912C1E4A7DA}" srcId="{2CA2461A-04DC-4644-94F6-975EA162A700}" destId="{B74C1CE9-9F53-47BD-B499-87B9CC0E3853}" srcOrd="3" destOrd="0" parTransId="{FE87E605-9BB2-499D-AEE7-193F0C5684BF}" sibTransId="{40FDC480-ACC7-4EA8-A246-C1E020DC3491}"/>
    <dgm:cxn modelId="{99B0C5A4-1093-440D-8979-082B7D841612}" type="presOf" srcId="{115A2084-C951-495A-B165-397FB9210D3B}" destId="{774EB5C8-A2CA-4571-B0C6-689983723258}" srcOrd="0" destOrd="0" presId="urn:microsoft.com/office/officeart/2005/8/layout/cycle5"/>
    <dgm:cxn modelId="{25CCAE6A-B154-4B80-9239-E0B31AC00C0B}" type="presOf" srcId="{BBC48C8B-C7B1-4032-9EA0-57AF0BF53D5D}" destId="{3D36A25D-5788-493C-B557-10305104F753}" srcOrd="0" destOrd="0" presId="urn:microsoft.com/office/officeart/2005/8/layout/cycle5"/>
    <dgm:cxn modelId="{4437DB26-3E1C-465F-ACE5-D4CA875F3408}" type="presOf" srcId="{DBEEAC6C-000C-44E0-836D-DB93437B1A0B}" destId="{3BFEB318-0565-44D1-A5F6-A1A90B09FC01}" srcOrd="0" destOrd="0" presId="urn:microsoft.com/office/officeart/2005/8/layout/cycle5"/>
    <dgm:cxn modelId="{627E9FEB-EBA2-417F-8D92-3436B9205422}" type="presOf" srcId="{200C3B72-D078-476E-9FC4-172A1AD9E216}" destId="{7B95BCA5-DB2E-48D7-B89D-BE872FAFB593}" srcOrd="0" destOrd="0" presId="urn:microsoft.com/office/officeart/2005/8/layout/cycle5"/>
    <dgm:cxn modelId="{5FA3F07A-5A6B-4D4D-A355-DDCBC3678E93}" type="presOf" srcId="{EBC23CD3-4C4F-4C8B-9D96-867242853AF8}" destId="{022B2720-2FD7-41F9-9F59-AFEA3D552BC6}" srcOrd="0" destOrd="0" presId="urn:microsoft.com/office/officeart/2005/8/layout/cycle5"/>
    <dgm:cxn modelId="{0F7B2BC8-FA04-4BB7-9B23-FBB02EF19E7E}" type="presOf" srcId="{F2E79785-654E-454C-AFE7-40C422A9DCB9}" destId="{9AB65CF5-45EF-4AEB-96BD-016F1731F43A}" srcOrd="0" destOrd="0" presId="urn:microsoft.com/office/officeart/2005/8/layout/cycle5"/>
    <dgm:cxn modelId="{7945A751-ACF7-418A-9071-51DB5C226A8F}" type="presOf" srcId="{3B9930CB-292B-4418-8760-DF2CB95875AE}" destId="{6D6B3510-F51F-4EB6-B61B-8741BC7AE0C8}" srcOrd="0" destOrd="0" presId="urn:microsoft.com/office/officeart/2005/8/layout/cycle5"/>
    <dgm:cxn modelId="{7B7A538C-A8A6-4DA1-B998-41E66597CD4E}" type="presOf" srcId="{107BC7AC-5FDC-4956-B639-E73294001039}" destId="{F763C6C5-DE48-47F6-9289-1DDEF175DCFF}" srcOrd="0" destOrd="0" presId="urn:microsoft.com/office/officeart/2005/8/layout/cycle5"/>
    <dgm:cxn modelId="{692FE3B0-5FF5-4620-B923-7EE07A65C329}" type="presOf" srcId="{2CA2461A-04DC-4644-94F6-975EA162A700}" destId="{3144BC57-3872-4406-BAD4-CCB3603FC09A}" srcOrd="0" destOrd="0" presId="urn:microsoft.com/office/officeart/2005/8/layout/cycle5"/>
    <dgm:cxn modelId="{C652D76A-50DE-49C7-AFF4-26D44BA7D4B6}" type="presOf" srcId="{40FDC480-ACC7-4EA8-A246-C1E020DC3491}" destId="{CAF583C2-B338-428A-95DE-24BEA8F3B485}" srcOrd="0" destOrd="0" presId="urn:microsoft.com/office/officeart/2005/8/layout/cycle5"/>
    <dgm:cxn modelId="{9B94D551-8646-479F-9FDA-15C28ED66B1C}" type="presOf" srcId="{968EE58E-14BF-42E9-B696-DA41DAAD0BA6}" destId="{D485BFDB-BBB6-407A-AD99-24FB8875D275}" srcOrd="0" destOrd="0" presId="urn:microsoft.com/office/officeart/2005/8/layout/cycle5"/>
    <dgm:cxn modelId="{3F1422C2-A285-4DAD-B347-9D2670C5155B}" srcId="{2CA2461A-04DC-4644-94F6-975EA162A700}" destId="{115A2084-C951-495A-B165-397FB9210D3B}" srcOrd="2" destOrd="0" parTransId="{CF72F80F-E22B-4189-8C25-EE353C58FB77}" sibTransId="{968EE58E-14BF-42E9-B696-DA41DAAD0BA6}"/>
    <dgm:cxn modelId="{5B519B3E-E748-453C-ABE1-6C30C62C35A9}" srcId="{2CA2461A-04DC-4644-94F6-975EA162A700}" destId="{F9F0D240-146F-4030-968B-DE598C7003D2}" srcOrd="5" destOrd="0" parTransId="{FFD2066A-04A2-4EB0-B7B1-A27D62ABD94E}" sibTransId="{DBEEAC6C-000C-44E0-836D-DB93437B1A0B}"/>
    <dgm:cxn modelId="{B363B551-25FB-46EB-B6AB-6725D4E75A0A}" srcId="{2CA2461A-04DC-4644-94F6-975EA162A700}" destId="{F2E79785-654E-454C-AFE7-40C422A9DCB9}" srcOrd="1" destOrd="0" parTransId="{91D93643-909B-4504-9E58-325F6AB4BD88}" sibTransId="{45867AF6-F953-4EDF-B906-D0D4B542F8D1}"/>
    <dgm:cxn modelId="{250D7D74-58E9-48AE-BE3A-E3F0597A773D}" srcId="{2CA2461A-04DC-4644-94F6-975EA162A700}" destId="{C2812981-D2A0-4F32-A004-3D867C810EEA}" srcOrd="6" destOrd="0" parTransId="{45612AD4-6BAA-4906-97B4-DDB68D286A47}" sibTransId="{BBC48C8B-C7B1-4032-9EA0-57AF0BF53D5D}"/>
    <dgm:cxn modelId="{4787D6B1-7E67-40EE-9299-292D5C6C5E33}" type="presOf" srcId="{F9F0D240-146F-4030-968B-DE598C7003D2}" destId="{992DED7C-C80A-4874-B7A3-718AA3A9BE6B}" srcOrd="0" destOrd="0" presId="urn:microsoft.com/office/officeart/2005/8/layout/cycle5"/>
    <dgm:cxn modelId="{E03087D1-4A69-4CA9-B543-E5957D931172}" type="presOf" srcId="{C2812981-D2A0-4F32-A004-3D867C810EEA}" destId="{3796E8CC-2B38-4F33-B29C-0F41FA26C285}" srcOrd="0" destOrd="0" presId="urn:microsoft.com/office/officeart/2005/8/layout/cycle5"/>
    <dgm:cxn modelId="{677770CB-5FD4-49BE-A6F8-7E188DE853A1}" srcId="{2CA2461A-04DC-4644-94F6-975EA162A700}" destId="{200C3B72-D078-476E-9FC4-172A1AD9E216}" srcOrd="4" destOrd="0" parTransId="{36059DEE-9D89-43A9-9F2A-82AA72A2DC3D}" sibTransId="{107BC7AC-5FDC-4956-B639-E73294001039}"/>
    <dgm:cxn modelId="{B9BC3930-3F42-4CA3-AA49-D29C062037E6}" type="presOf" srcId="{45867AF6-F953-4EDF-B906-D0D4B542F8D1}" destId="{4FF83E18-971A-4F62-887C-1017F1DA020C}" srcOrd="0" destOrd="0" presId="urn:microsoft.com/office/officeart/2005/8/layout/cycle5"/>
    <dgm:cxn modelId="{A2E6FF92-DFAE-4E8D-9AF0-2FBF569CBCDF}" type="presOf" srcId="{B74C1CE9-9F53-47BD-B499-87B9CC0E3853}" destId="{8E3ABAEA-F63E-49F5-B215-3030AF91691D}" srcOrd="0" destOrd="0" presId="urn:microsoft.com/office/officeart/2005/8/layout/cycle5"/>
    <dgm:cxn modelId="{F36F83E0-078C-43D5-9850-DFFC7AB707A6}" srcId="{2CA2461A-04DC-4644-94F6-975EA162A700}" destId="{3B9930CB-292B-4418-8760-DF2CB95875AE}" srcOrd="0" destOrd="0" parTransId="{47382138-C882-42DC-8664-B3DBA0D7F53D}" sibTransId="{EBC23CD3-4C4F-4C8B-9D96-867242853AF8}"/>
    <dgm:cxn modelId="{A5B39937-ADEB-4B6C-ABC3-498284A2DEE1}" type="presParOf" srcId="{3144BC57-3872-4406-BAD4-CCB3603FC09A}" destId="{6D6B3510-F51F-4EB6-B61B-8741BC7AE0C8}" srcOrd="0" destOrd="0" presId="urn:microsoft.com/office/officeart/2005/8/layout/cycle5"/>
    <dgm:cxn modelId="{1FAEDC96-96A2-4B80-8531-E4FD819E7011}" type="presParOf" srcId="{3144BC57-3872-4406-BAD4-CCB3603FC09A}" destId="{568001C9-2EA4-4747-8ED8-062C0CB811B0}" srcOrd="1" destOrd="0" presId="urn:microsoft.com/office/officeart/2005/8/layout/cycle5"/>
    <dgm:cxn modelId="{3BC883F4-ED83-429E-9E40-D766154CE27A}" type="presParOf" srcId="{3144BC57-3872-4406-BAD4-CCB3603FC09A}" destId="{022B2720-2FD7-41F9-9F59-AFEA3D552BC6}" srcOrd="2" destOrd="0" presId="urn:microsoft.com/office/officeart/2005/8/layout/cycle5"/>
    <dgm:cxn modelId="{13344BEF-B24A-4A70-AC39-D687E8DAE756}" type="presParOf" srcId="{3144BC57-3872-4406-BAD4-CCB3603FC09A}" destId="{9AB65CF5-45EF-4AEB-96BD-016F1731F43A}" srcOrd="3" destOrd="0" presId="urn:microsoft.com/office/officeart/2005/8/layout/cycle5"/>
    <dgm:cxn modelId="{D29F7823-C1D2-4F7C-9635-E7B8F04464DE}" type="presParOf" srcId="{3144BC57-3872-4406-BAD4-CCB3603FC09A}" destId="{2DFCC2FC-5095-489A-99B2-FBE475F13FC6}" srcOrd="4" destOrd="0" presId="urn:microsoft.com/office/officeart/2005/8/layout/cycle5"/>
    <dgm:cxn modelId="{F41FDFD8-B83A-4B29-8117-CA50180C1C37}" type="presParOf" srcId="{3144BC57-3872-4406-BAD4-CCB3603FC09A}" destId="{4FF83E18-971A-4F62-887C-1017F1DA020C}" srcOrd="5" destOrd="0" presId="urn:microsoft.com/office/officeart/2005/8/layout/cycle5"/>
    <dgm:cxn modelId="{B57C50D6-1B3E-4663-9D9B-D78D94A2162F}" type="presParOf" srcId="{3144BC57-3872-4406-BAD4-CCB3603FC09A}" destId="{774EB5C8-A2CA-4571-B0C6-689983723258}" srcOrd="6" destOrd="0" presId="urn:microsoft.com/office/officeart/2005/8/layout/cycle5"/>
    <dgm:cxn modelId="{FBEE9D23-1C5F-4DA2-A62B-2DAF5EC4523D}" type="presParOf" srcId="{3144BC57-3872-4406-BAD4-CCB3603FC09A}" destId="{42C78A34-2CF3-4849-AE9A-9EA7D1E1B3AE}" srcOrd="7" destOrd="0" presId="urn:microsoft.com/office/officeart/2005/8/layout/cycle5"/>
    <dgm:cxn modelId="{E660434E-6D57-4C37-954F-2D272D6DEF79}" type="presParOf" srcId="{3144BC57-3872-4406-BAD4-CCB3603FC09A}" destId="{D485BFDB-BBB6-407A-AD99-24FB8875D275}" srcOrd="8" destOrd="0" presId="urn:microsoft.com/office/officeart/2005/8/layout/cycle5"/>
    <dgm:cxn modelId="{FC0A9BA4-0B6C-465E-BE91-5412345A876B}" type="presParOf" srcId="{3144BC57-3872-4406-BAD4-CCB3603FC09A}" destId="{8E3ABAEA-F63E-49F5-B215-3030AF91691D}" srcOrd="9" destOrd="0" presId="urn:microsoft.com/office/officeart/2005/8/layout/cycle5"/>
    <dgm:cxn modelId="{3BAFDA7B-3253-4E7B-90C8-765616C51BA4}" type="presParOf" srcId="{3144BC57-3872-4406-BAD4-CCB3603FC09A}" destId="{DCB66205-0020-412E-A5CA-C60222C30D3D}" srcOrd="10" destOrd="0" presId="urn:microsoft.com/office/officeart/2005/8/layout/cycle5"/>
    <dgm:cxn modelId="{35A35E90-66CA-4799-BFB7-3845607B8EB3}" type="presParOf" srcId="{3144BC57-3872-4406-BAD4-CCB3603FC09A}" destId="{CAF583C2-B338-428A-95DE-24BEA8F3B485}" srcOrd="11" destOrd="0" presId="urn:microsoft.com/office/officeart/2005/8/layout/cycle5"/>
    <dgm:cxn modelId="{D6465739-4128-45FE-8C9C-53ADBE2A9A0A}" type="presParOf" srcId="{3144BC57-3872-4406-BAD4-CCB3603FC09A}" destId="{7B95BCA5-DB2E-48D7-B89D-BE872FAFB593}" srcOrd="12" destOrd="0" presId="urn:microsoft.com/office/officeart/2005/8/layout/cycle5"/>
    <dgm:cxn modelId="{A9458006-A619-4C24-9A6D-03E115FC1BFB}" type="presParOf" srcId="{3144BC57-3872-4406-BAD4-CCB3603FC09A}" destId="{6EDDB22C-45DD-4FF5-B099-2FB2E6B109D2}" srcOrd="13" destOrd="0" presId="urn:microsoft.com/office/officeart/2005/8/layout/cycle5"/>
    <dgm:cxn modelId="{4B40F623-A390-4B91-B499-7D749D1F9222}" type="presParOf" srcId="{3144BC57-3872-4406-BAD4-CCB3603FC09A}" destId="{F763C6C5-DE48-47F6-9289-1DDEF175DCFF}" srcOrd="14" destOrd="0" presId="urn:microsoft.com/office/officeart/2005/8/layout/cycle5"/>
    <dgm:cxn modelId="{B62FFEE7-D15B-48F6-B719-72D000DA85AD}" type="presParOf" srcId="{3144BC57-3872-4406-BAD4-CCB3603FC09A}" destId="{992DED7C-C80A-4874-B7A3-718AA3A9BE6B}" srcOrd="15" destOrd="0" presId="urn:microsoft.com/office/officeart/2005/8/layout/cycle5"/>
    <dgm:cxn modelId="{AB0337E0-3A71-4FF0-B592-4BDF27F77FA3}" type="presParOf" srcId="{3144BC57-3872-4406-BAD4-CCB3603FC09A}" destId="{A3545BFB-B2F7-4655-8A40-0D315F196FBF}" srcOrd="16" destOrd="0" presId="urn:microsoft.com/office/officeart/2005/8/layout/cycle5"/>
    <dgm:cxn modelId="{A5187BAB-1BE2-4A66-9FAA-0E70067DF564}" type="presParOf" srcId="{3144BC57-3872-4406-BAD4-CCB3603FC09A}" destId="{3BFEB318-0565-44D1-A5F6-A1A90B09FC01}" srcOrd="17" destOrd="0" presId="urn:microsoft.com/office/officeart/2005/8/layout/cycle5"/>
    <dgm:cxn modelId="{9EEF638A-DE08-412A-9580-FCEA144E647B}" type="presParOf" srcId="{3144BC57-3872-4406-BAD4-CCB3603FC09A}" destId="{3796E8CC-2B38-4F33-B29C-0F41FA26C285}" srcOrd="18" destOrd="0" presId="urn:microsoft.com/office/officeart/2005/8/layout/cycle5"/>
    <dgm:cxn modelId="{41357DAF-DA07-4C74-BFE9-3184E9953810}" type="presParOf" srcId="{3144BC57-3872-4406-BAD4-CCB3603FC09A}" destId="{D1F81B1C-2C65-4989-AB7C-C62261ED4FBC}" srcOrd="19" destOrd="0" presId="urn:microsoft.com/office/officeart/2005/8/layout/cycle5"/>
    <dgm:cxn modelId="{A070FC1C-C85D-46C8-B78D-5C8991044EC9}" type="presParOf" srcId="{3144BC57-3872-4406-BAD4-CCB3603FC09A}" destId="{3D36A25D-5788-493C-B557-10305104F753}" srcOrd="20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8401080" cy="5126055"/>
        <a:chOff x="0" y="0"/>
        <a:chExt cx="8401080" cy="5126055"/>
      </a:xfrm>
    </dsp:grpSpPr>
    <dsp:sp modelId="{6D6B3510-F51F-4EB6-B61B-8741BC7AE0C8}">
      <dsp:nvSpPr>
        <dsp:cNvPr id="3" name="Скругленный прямоугольник 2"/>
        <dsp:cNvSpPr/>
      </dsp:nvSpPr>
      <dsp:spPr bwMode="white">
        <a:xfrm>
          <a:off x="3586325" y="0"/>
          <a:ext cx="1228431" cy="798480"/>
        </a:xfrm>
        <a:prstGeom prst="round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68580" tIns="68580" rIns="68580" bIns="6858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план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86325" y="0"/>
        <a:ext cx="1228431" cy="798480"/>
      </dsp:txXfrm>
    </dsp:sp>
    <dsp:sp modelId="{022B2720-2FD7-41F9-9F59-AFEA3D552BC6}">
      <dsp:nvSpPr>
        <dsp:cNvPr id="4" name="Дуга 3"/>
        <dsp:cNvSpPr/>
      </dsp:nvSpPr>
      <dsp:spPr bwMode="white">
        <a:xfrm>
          <a:off x="1924030" y="399240"/>
          <a:ext cx="4553020" cy="4553020"/>
        </a:xfrm>
        <a:prstGeom prst="arc">
          <a:avLst>
            <a:gd name="adj1" fmla="val 17395069"/>
            <a:gd name="adj2" fmla="val 18162790"/>
          </a:avLst>
        </a:prstGeom>
        <a:ln>
          <a:tailEnd type="arrow" w="lg" len="med"/>
        </a:ln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924030" y="399240"/>
        <a:ext cx="4553020" cy="4553020"/>
      </dsp:txXfrm>
    </dsp:sp>
    <dsp:sp modelId="{9AB65CF5-45EF-4AEB-96BD-016F1731F43A}">
      <dsp:nvSpPr>
        <dsp:cNvPr id="5" name="Скругленный прямоугольник 4"/>
        <dsp:cNvSpPr/>
      </dsp:nvSpPr>
      <dsp:spPr bwMode="white">
        <a:xfrm>
          <a:off x="5366172" y="857129"/>
          <a:ext cx="1228431" cy="798480"/>
        </a:xfrm>
        <a:prstGeom prst="round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68580" tIns="68580" rIns="68580" bIns="6858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средства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66172" y="857129"/>
        <a:ext cx="1228431" cy="798480"/>
      </dsp:txXfrm>
    </dsp:sp>
    <dsp:sp modelId="{4FF83E18-971A-4F62-887C-1017F1DA020C}">
      <dsp:nvSpPr>
        <dsp:cNvPr id="6" name="Дуга 5"/>
        <dsp:cNvSpPr/>
      </dsp:nvSpPr>
      <dsp:spPr bwMode="white">
        <a:xfrm>
          <a:off x="1924030" y="399240"/>
          <a:ext cx="4553020" cy="4553020"/>
        </a:xfrm>
        <a:prstGeom prst="arc">
          <a:avLst>
            <a:gd name="adj1" fmla="val 20355314"/>
            <a:gd name="adj2" fmla="val 21413375"/>
          </a:avLst>
        </a:prstGeom>
        <a:ln>
          <a:tailEnd type="arrow" w="lg" len="med"/>
        </a:ln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924030" y="399240"/>
        <a:ext cx="4553020" cy="4553020"/>
      </dsp:txXfrm>
    </dsp:sp>
    <dsp:sp modelId="{774EB5C8-A2CA-4571-B0C6-689983723258}">
      <dsp:nvSpPr>
        <dsp:cNvPr id="7" name="Скругленный прямоугольник 6"/>
        <dsp:cNvSpPr/>
      </dsp:nvSpPr>
      <dsp:spPr bwMode="white">
        <a:xfrm>
          <a:off x="5829122" y="2785676"/>
          <a:ext cx="1228431" cy="798480"/>
        </a:xfrm>
        <a:prstGeom prst="round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68580" tIns="68580" rIns="68580" bIns="6858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контроль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829122" y="2785676"/>
        <a:ext cx="1228431" cy="798480"/>
      </dsp:txXfrm>
    </dsp:sp>
    <dsp:sp modelId="{D485BFDB-BBB6-407A-AD99-24FB8875D275}">
      <dsp:nvSpPr>
        <dsp:cNvPr id="8" name="Дуга 7"/>
        <dsp:cNvSpPr/>
      </dsp:nvSpPr>
      <dsp:spPr bwMode="white">
        <a:xfrm>
          <a:off x="1924030" y="399240"/>
          <a:ext cx="4553020" cy="4553020"/>
        </a:xfrm>
        <a:prstGeom prst="arc">
          <a:avLst>
            <a:gd name="adj1" fmla="val 1669234"/>
            <a:gd name="adj2" fmla="val 2443733"/>
          </a:avLst>
        </a:prstGeom>
        <a:ln>
          <a:tailEnd type="arrow" w="lg" len="med"/>
        </a:ln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924030" y="399240"/>
        <a:ext cx="4553020" cy="4553020"/>
      </dsp:txXfrm>
    </dsp:sp>
    <dsp:sp modelId="{8E3ABAEA-F63E-49F5-B215-3030AF91691D}">
      <dsp:nvSpPr>
        <dsp:cNvPr id="9" name="Скругленный прямоугольник 8"/>
        <dsp:cNvSpPr/>
      </dsp:nvSpPr>
      <dsp:spPr bwMode="white">
        <a:xfrm>
          <a:off x="4614261" y="4286375"/>
          <a:ext cx="1228431" cy="798480"/>
        </a:xfrm>
        <a:prstGeom prst="round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72390" tIns="72390" rIns="72390" bIns="7239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>
              <a:solidFill>
                <a:schemeClr val="tx1"/>
              </a:solidFill>
            </a:rPr>
            <a:t>директор</a:t>
          </a:r>
          <a:endParaRPr lang="ru-RU" dirty="0">
            <a:solidFill>
              <a:schemeClr val="tx1"/>
            </a:solidFill>
          </a:endParaRPr>
        </a:p>
      </dsp:txBody>
      <dsp:txXfrm>
        <a:off x="4614261" y="4286375"/>
        <a:ext cx="1228431" cy="798480"/>
      </dsp:txXfrm>
    </dsp:sp>
    <dsp:sp modelId="{CAF583C2-B338-428A-95DE-24BEA8F3B485}">
      <dsp:nvSpPr>
        <dsp:cNvPr id="10" name="Дуга 9"/>
        <dsp:cNvSpPr/>
      </dsp:nvSpPr>
      <dsp:spPr bwMode="white">
        <a:xfrm>
          <a:off x="1924030" y="399240"/>
          <a:ext cx="4553020" cy="4553020"/>
        </a:xfrm>
        <a:prstGeom prst="arc">
          <a:avLst>
            <a:gd name="adj1" fmla="val 5006215"/>
            <a:gd name="adj2" fmla="val 5709609"/>
          </a:avLst>
        </a:prstGeom>
        <a:ln>
          <a:tailEnd type="arrow" w="lg" len="med"/>
        </a:ln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924030" y="399240"/>
        <a:ext cx="4553020" cy="4553020"/>
      </dsp:txXfrm>
    </dsp:sp>
    <dsp:sp modelId="{7B95BCA5-DB2E-48D7-B89D-BE872FAFB593}">
      <dsp:nvSpPr>
        <dsp:cNvPr id="11" name="Скругленный прямоугольник 10"/>
        <dsp:cNvSpPr/>
      </dsp:nvSpPr>
      <dsp:spPr bwMode="white">
        <a:xfrm>
          <a:off x="2613320" y="4286381"/>
          <a:ext cx="1228431" cy="798480"/>
        </a:xfrm>
        <a:prstGeom prst="round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72390" tIns="72390" rIns="72390" bIns="7239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dirty="0" smtClean="0">
              <a:solidFill>
                <a:schemeClr val="tx1"/>
              </a:solidFill>
            </a:rPr>
            <a:t>педсовет</a:t>
          </a:r>
          <a:endParaRPr lang="ru-RU" dirty="0">
            <a:solidFill>
              <a:schemeClr val="tx1"/>
            </a:solidFill>
          </a:endParaRPr>
        </a:p>
      </dsp:txBody>
      <dsp:txXfrm>
        <a:off x="2613320" y="4286381"/>
        <a:ext cx="1228431" cy="798480"/>
      </dsp:txXfrm>
    </dsp:sp>
    <dsp:sp modelId="{F763C6C5-DE48-47F6-9289-1DDEF175DCFF}">
      <dsp:nvSpPr>
        <dsp:cNvPr id="12" name="Дуга 11"/>
        <dsp:cNvSpPr/>
      </dsp:nvSpPr>
      <dsp:spPr bwMode="white">
        <a:xfrm>
          <a:off x="1924030" y="399240"/>
          <a:ext cx="4553020" cy="4553020"/>
        </a:xfrm>
        <a:prstGeom prst="arc">
          <a:avLst>
            <a:gd name="adj1" fmla="val 8320436"/>
            <a:gd name="adj2" fmla="val 9125010"/>
          </a:avLst>
        </a:prstGeom>
        <a:ln>
          <a:tailEnd type="arrow" w="lg" len="med"/>
        </a:ln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924030" y="399240"/>
        <a:ext cx="4553020" cy="4553020"/>
      </dsp:txXfrm>
    </dsp:sp>
    <dsp:sp modelId="{992DED7C-C80A-4874-B7A3-718AA3A9BE6B}">
      <dsp:nvSpPr>
        <dsp:cNvPr id="13" name="Скругленный прямоугольник 12"/>
        <dsp:cNvSpPr/>
      </dsp:nvSpPr>
      <dsp:spPr bwMode="white">
        <a:xfrm>
          <a:off x="1366891" y="2783081"/>
          <a:ext cx="1228431" cy="798480"/>
        </a:xfrm>
        <a:prstGeom prst="round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68580" tIns="68580" rIns="68580" bIns="6858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эффективность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366891" y="2783081"/>
        <a:ext cx="1228431" cy="798480"/>
      </dsp:txXfrm>
    </dsp:sp>
    <dsp:sp modelId="{3BFEB318-0565-44D1-A5F6-A1A90B09FC01}">
      <dsp:nvSpPr>
        <dsp:cNvPr id="14" name="Дуга 13"/>
        <dsp:cNvSpPr/>
      </dsp:nvSpPr>
      <dsp:spPr bwMode="white">
        <a:xfrm>
          <a:off x="1924030" y="399240"/>
          <a:ext cx="4553020" cy="4553020"/>
        </a:xfrm>
        <a:prstGeom prst="arc">
          <a:avLst>
            <a:gd name="adj1" fmla="val 10989762"/>
            <a:gd name="adj2" fmla="val 12045470"/>
          </a:avLst>
        </a:prstGeom>
        <a:ln>
          <a:tailEnd type="arrow" w="lg" len="med"/>
        </a:ln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924030" y="399240"/>
        <a:ext cx="4553020" cy="4553020"/>
      </dsp:txXfrm>
    </dsp:sp>
    <dsp:sp modelId="{3796E8CC-2B38-4F33-B29C-0F41FA26C285}">
      <dsp:nvSpPr>
        <dsp:cNvPr id="15" name="Скругленный прямоугольник 14"/>
        <dsp:cNvSpPr/>
      </dsp:nvSpPr>
      <dsp:spPr bwMode="white">
        <a:xfrm>
          <a:off x="1806477" y="857129"/>
          <a:ext cx="1228431" cy="798480"/>
        </a:xfrm>
        <a:prstGeom prst="roundRect">
          <a:avLst/>
        </a:prstGeom>
        <a:gradFill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68580" tIns="68580" rIns="68580" bIns="68580" anchor="ctr"/>
        <a:lstStyle>
          <a:lvl1pPr algn="ctr">
            <a:defRPr sz="1900"/>
          </a:lvl1pPr>
          <a:lvl2pPr marL="114300" indent="-114300" algn="ctr">
            <a:defRPr sz="1400"/>
          </a:lvl2pPr>
          <a:lvl3pPr marL="228600" indent="-114300" algn="ctr">
            <a:defRPr sz="1400"/>
          </a:lvl3pPr>
          <a:lvl4pPr marL="342900" indent="-114300" algn="ctr">
            <a:defRPr sz="1400"/>
          </a:lvl4pPr>
          <a:lvl5pPr marL="457200" indent="-114300" algn="ctr">
            <a:defRPr sz="1400"/>
          </a:lvl5pPr>
          <a:lvl6pPr marL="571500" indent="-114300" algn="ctr">
            <a:defRPr sz="1400"/>
          </a:lvl6pPr>
          <a:lvl7pPr marL="685800" indent="-114300" algn="ctr">
            <a:defRPr sz="1400"/>
          </a:lvl7pPr>
          <a:lvl8pPr marL="800100" indent="-114300" algn="ctr">
            <a:defRPr sz="1400"/>
          </a:lvl8pPr>
          <a:lvl9pPr marL="914400" indent="-114300" algn="ctr">
            <a:defRPr sz="14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dirty="0" err="1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Корректи-ровка</a:t>
          </a:r>
          <a:endParaRPr lang="ru-RU" sz="18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06477" y="857129"/>
        <a:ext cx="1228431" cy="798480"/>
      </dsp:txXfrm>
    </dsp:sp>
    <dsp:sp modelId="{3D36A25D-5788-493C-B557-10305104F753}">
      <dsp:nvSpPr>
        <dsp:cNvPr id="16" name="Дуга 15"/>
        <dsp:cNvSpPr/>
      </dsp:nvSpPr>
      <dsp:spPr bwMode="white">
        <a:xfrm>
          <a:off x="1924030" y="399240"/>
          <a:ext cx="4553020" cy="4553020"/>
        </a:xfrm>
        <a:prstGeom prst="arc">
          <a:avLst>
            <a:gd name="adj1" fmla="val 14237209"/>
            <a:gd name="adj2" fmla="val 15004930"/>
          </a:avLst>
        </a:prstGeom>
        <a:ln>
          <a:tailEnd type="arrow" w="lg" len="med"/>
        </a:ln>
      </dsp:spPr>
      <dsp:style>
        <a:lnRef idx="1">
          <a:schemeClr val="accent1"/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1924030" y="399240"/>
        <a:ext cx="4553020" cy="45530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652B2-8C6E-419B-8E93-813F678ADC08}" type="datetimeFigureOut">
              <a:rPr lang="ru-RU" smtClean="0"/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C6DC3D-C717-495C-B489-C044A339A551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мещающий образ слайда 1"/>
          <p:cNvSpPr/>
          <p:nvPr>
            <p:ph type="sldImg" idx="2"/>
          </p:nvPr>
        </p:nvSpPr>
        <p:spPr/>
      </p:sp>
      <p:sp>
        <p:nvSpPr>
          <p:cNvPr id="3" name="Замещающий текст 2"/>
          <p:cNvSpPr/>
          <p:nvPr>
            <p:ph type="body" idx="3"/>
          </p:nvPr>
        </p:nvSpPr>
        <p:spPr/>
        <p:txBody>
          <a:bodyPr/>
          <a:p>
            <a:endParaRPr lang="ru-RU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hart" Target="../charts/chart2.xml"/><Relationship Id="rId1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/>
                <a:ea typeface="Times New Roman" panose="02020603050405020304"/>
              </a:rPr>
              <a:t>Программа развития </a:t>
            </a:r>
            <a:br>
              <a:rPr lang="ru-RU" dirty="0" smtClean="0">
                <a:latin typeface="Arial" panose="020B0604020202020204"/>
                <a:ea typeface="Times New Roman" panose="02020603050405020304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pPr marL="457200" indent="457200" algn="ctr">
              <a:spcAft>
                <a:spcPts val="0"/>
              </a:spcAft>
              <a:buNone/>
            </a:pPr>
            <a:r>
              <a:rPr lang="ru-RU" b="1" dirty="0" smtClean="0">
                <a:latin typeface="Times New Roman" panose="02020603050405020304"/>
                <a:ea typeface="Times New Roman" panose="02020603050405020304"/>
              </a:rPr>
              <a:t>Муниципального образовательного учреждения дополнительного образования детского оздоровительно-образовательного (профильного) центра «Юниор»</a:t>
            </a:r>
            <a:endParaRPr lang="ru-RU" dirty="0" smtClean="0">
              <a:latin typeface="Arial" panose="020B0604020202020204"/>
              <a:ea typeface="Times New Roman" panose="02020603050405020304"/>
            </a:endParaRPr>
          </a:p>
          <a:p>
            <a:pPr marL="457200" indent="457200" algn="ctr">
              <a:spcAft>
                <a:spcPts val="0"/>
              </a:spcAft>
              <a:buNone/>
            </a:pPr>
            <a:r>
              <a:rPr lang="ru-RU" b="1" dirty="0" smtClean="0">
                <a:latin typeface="Times New Roman" panose="02020603050405020304"/>
                <a:ea typeface="Times New Roman" panose="02020603050405020304"/>
              </a:rPr>
              <a:t>на </a:t>
            </a:r>
            <a:r>
              <a:rPr lang="ru-RU" b="1" dirty="0" smtClean="0">
                <a:latin typeface="Times New Roman" panose="02020603050405020304"/>
                <a:ea typeface="Times New Roman" panose="02020603050405020304"/>
              </a:rPr>
              <a:t>2023-2026 </a:t>
            </a:r>
            <a:r>
              <a:rPr lang="ru-RU" b="1" dirty="0" smtClean="0">
                <a:latin typeface="Times New Roman" panose="02020603050405020304"/>
                <a:ea typeface="Times New Roman" panose="02020603050405020304"/>
              </a:rPr>
              <a:t>год</a:t>
            </a:r>
            <a:endParaRPr lang="ru-RU" dirty="0" smtClean="0">
              <a:latin typeface="Arial" panose="020B0604020202020204"/>
              <a:ea typeface="Times New Roman" panose="02020603050405020304"/>
            </a:endParaRPr>
          </a:p>
          <a:p>
            <a:pPr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Представляет:	Директор 		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В.И.Жильцова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Сроки и этапы реализации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71471" y="1000108"/>
          <a:ext cx="8001056" cy="5473147"/>
        </p:xfrm>
        <a:graphic>
          <a:graphicData uri="http://schemas.openxmlformats.org/drawingml/2006/table">
            <a:tbl>
              <a:tblPr/>
              <a:tblGrid>
                <a:gridCol w="590657"/>
                <a:gridCol w="1409608"/>
                <a:gridCol w="1571636"/>
                <a:gridCol w="4429155"/>
              </a:tblGrid>
              <a:tr h="3619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№</a:t>
                      </a:r>
                      <a:endParaRPr lang="ru-RU" sz="8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п/п</a:t>
                      </a:r>
                      <a:endParaRPr lang="ru-RU" sz="8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Наименование</a:t>
                      </a:r>
                      <a:r>
                        <a:rPr lang="en-US" sz="18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en-US" sz="1800" dirty="0" err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этапа</a:t>
                      </a:r>
                      <a:endParaRPr lang="ru-RU" sz="1800" dirty="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Период  реализации</a:t>
                      </a:r>
                      <a:endParaRPr lang="ru-RU" sz="18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Ожидаемые результаты</a:t>
                      </a:r>
                      <a:endParaRPr lang="ru-RU" sz="18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51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</a:t>
                      </a:r>
                      <a:endParaRPr lang="ru-RU" sz="8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Первый</a:t>
                      </a:r>
                      <a:r>
                        <a:rPr lang="en-US" sz="18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en-US" sz="1800" dirty="0" err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этап</a:t>
                      </a:r>
                      <a:endParaRPr lang="ru-RU" sz="1800" dirty="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20</a:t>
                      </a:r>
                      <a:r>
                        <a:rPr lang="ru-RU" sz="18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23</a:t>
                      </a:r>
                      <a:r>
                        <a:rPr lang="en-US" sz="18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-202</a:t>
                      </a:r>
                      <a:r>
                        <a:rPr lang="ru-RU" sz="18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4</a:t>
                      </a:r>
                      <a:endParaRPr lang="ru-RU" sz="1800" dirty="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моделирование развития </a:t>
                      </a:r>
                      <a:r>
                        <a:rPr lang="ru-RU" sz="1800" dirty="0" err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социально-гумманитарной</a:t>
                      </a:r>
                      <a:r>
                        <a:rPr lang="ru-RU" sz="18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 и </a:t>
                      </a:r>
                      <a:r>
                        <a:rPr lang="ru-RU" sz="1800" dirty="0" err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туристско</a:t>
                      </a:r>
                      <a:r>
                        <a:rPr lang="ru-RU" sz="18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 краеведческой направленности во взаимодействии с образовательными учреждениями Воскресенского муниципального округа</a:t>
                      </a:r>
                      <a:endParaRPr lang="ru-RU" sz="1800" dirty="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32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2.</a:t>
                      </a:r>
                      <a:endParaRPr lang="ru-RU" sz="8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Второй этап</a:t>
                      </a:r>
                      <a:endParaRPr lang="ru-RU" sz="18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202</a:t>
                      </a:r>
                      <a:r>
                        <a:rPr lang="ru-RU" sz="18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4</a:t>
                      </a:r>
                      <a:r>
                        <a:rPr lang="en-US" sz="18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-202</a:t>
                      </a:r>
                      <a:r>
                        <a:rPr lang="ru-RU" sz="18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5</a:t>
                      </a:r>
                      <a:endParaRPr lang="ru-RU" sz="18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внедрение системы  развития </a:t>
                      </a:r>
                      <a:r>
                        <a:rPr lang="ru-RU" sz="1800" dirty="0" err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социально-гумманитарной</a:t>
                      </a:r>
                      <a:r>
                        <a:rPr lang="ru-RU" sz="18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 и </a:t>
                      </a:r>
                      <a:r>
                        <a:rPr lang="ru-RU" sz="1800" dirty="0" err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туристско</a:t>
                      </a:r>
                      <a:r>
                        <a:rPr lang="ru-RU" sz="18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 краеведческой направленности во взаимодействии с образовательными учреждениями Воскресенского муниципального округа</a:t>
                      </a:r>
                      <a:endParaRPr lang="ru-RU" sz="1800" dirty="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1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3.</a:t>
                      </a:r>
                      <a:endParaRPr lang="ru-RU" sz="8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Третий этап</a:t>
                      </a:r>
                      <a:endParaRPr lang="ru-RU" sz="18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202</a:t>
                      </a:r>
                      <a:r>
                        <a:rPr lang="ru-RU" sz="18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5</a:t>
                      </a:r>
                      <a:r>
                        <a:rPr lang="en-US" sz="18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-202</a:t>
                      </a:r>
                      <a:r>
                        <a:rPr lang="ru-RU" sz="18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6</a:t>
                      </a:r>
                      <a:endParaRPr lang="ru-RU" sz="18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Совершенствование системы развития </a:t>
                      </a:r>
                      <a:r>
                        <a:rPr lang="ru-RU" sz="1800" dirty="0" err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социально-гумманитарной</a:t>
                      </a:r>
                      <a:r>
                        <a:rPr lang="ru-RU" sz="18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 и </a:t>
                      </a:r>
                      <a:r>
                        <a:rPr lang="ru-RU" sz="1800" dirty="0" err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туристско</a:t>
                      </a:r>
                      <a:r>
                        <a:rPr lang="ru-RU" sz="18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 краеведческой направленности во взаимодействии с образовательными учреждениями Воскресенского муниципального округа</a:t>
                      </a:r>
                      <a:endParaRPr lang="ru-RU" sz="1800" dirty="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3670"/>
            <a:ext cx="8229600" cy="49085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Сроки и этапы реализации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38125" y="794385"/>
          <a:ext cx="8613775" cy="5429250"/>
        </p:xfrm>
        <a:graphic>
          <a:graphicData uri="http://schemas.openxmlformats.org/drawingml/2006/table">
            <a:tbl>
              <a:tblPr/>
              <a:tblGrid>
                <a:gridCol w="635635"/>
                <a:gridCol w="1518285"/>
                <a:gridCol w="2921000"/>
                <a:gridCol w="3538855"/>
              </a:tblGrid>
              <a:tr h="33147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№</a:t>
                      </a:r>
                      <a:endParaRPr lang="ru-RU" sz="8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п/п</a:t>
                      </a:r>
                      <a:endParaRPr lang="ru-RU" sz="8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Наименование</a:t>
                      </a:r>
                      <a:r>
                        <a:rPr lang="en-US" sz="12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en-US" sz="1200" dirty="0" err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этапа</a:t>
                      </a:r>
                      <a:endParaRPr lang="en-US" sz="1200" dirty="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altLang="en-US"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задачи на каждом этапе</a:t>
                      </a:r>
                      <a:endParaRPr lang="ru-RU" altLang="en-US" sz="120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Ожидаемые результаты</a:t>
                      </a:r>
                      <a:endParaRPr lang="en-US" sz="120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</a:t>
                      </a:r>
                      <a:endParaRPr lang="ru-RU" sz="8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Первый</a:t>
                      </a:r>
                      <a:r>
                        <a:rPr lang="en-US" sz="12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 </a:t>
                      </a:r>
                      <a:r>
                        <a:rPr lang="en-US" sz="1200" dirty="0" err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этап</a:t>
                      </a:r>
                      <a:endParaRPr lang="en-US" sz="1200" dirty="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sz="12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1.Подобрать педагогов</a:t>
                      </a:r>
                      <a:endParaRPr sz="1200" dirty="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sz="12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2.Провести работу по разработке дополнительных общеразвивающих образовательных программ </a:t>
                      </a:r>
                      <a:endParaRPr sz="1200" dirty="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sz="12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3.Подготовить план работы </a:t>
                      </a:r>
                      <a:endParaRPr sz="1200" dirty="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sz="12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4.Включить в планы воспитательной работы в школах мероприятия ВПН</a:t>
                      </a:r>
                      <a:endParaRPr sz="1200" dirty="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 разработаны дополнительные общеобразовательные общеразвивающие  программы .</a:t>
                      </a:r>
                      <a:endParaRPr lang="ru-RU" sz="120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 подготовлен план работы на год.</a:t>
                      </a:r>
                      <a:endParaRPr lang="ru-RU" sz="120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 МОУ ДО ДООЦ «Юниор»  - опорный центр ВПВ, юнармии.</a:t>
                      </a:r>
                      <a:endParaRPr lang="ru-RU" sz="120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 подготовка , переподготовка педагогов дополнительного образования.</a:t>
                      </a:r>
                      <a:endParaRPr lang="ru-RU" sz="120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  получены устойчивые модели системы мониторинга .</a:t>
                      </a:r>
                      <a:endParaRPr lang="ru-RU" sz="120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801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2.</a:t>
                      </a:r>
                      <a:endParaRPr lang="ru-RU" sz="8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Второй этап</a:t>
                      </a:r>
                      <a:endParaRPr lang="en-US" sz="120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1.Продолжать работу над созданием единого муниципального плана работы по направлению.</a:t>
                      </a:r>
                      <a:endParaRPr sz="120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2.Вовлечение в мероприятия большего числа участников</a:t>
                      </a:r>
                      <a:endParaRPr sz="120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3.Поддерживать мотивацию педагогов.</a:t>
                      </a:r>
                      <a:endParaRPr sz="120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 - непосредственное воплощение на практике тех идей, для которых готовилась теоретическая и организационная основа на первом этапе.</a:t>
                      </a:r>
                      <a:endParaRPr lang="ru-RU" sz="120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 - обеспечить переход из режима функционирования в режим развития, </a:t>
                      </a:r>
                      <a:endParaRPr lang="ru-RU" sz="120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 - является ступенью на пути к дальнейшему совершенствованию деятельности Центра, </a:t>
                      </a:r>
                      <a:endParaRPr lang="ru-RU" sz="120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88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90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3.</a:t>
                      </a:r>
                      <a:endParaRPr lang="ru-RU" sz="8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Третий этап</a:t>
                      </a:r>
                      <a:endParaRPr lang="en-US" sz="120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1.Совершенствование работы по социально- гумманитарного и туристско- краеведческого направлениям,</a:t>
                      </a:r>
                      <a:endParaRPr sz="120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2.Систематизация работы по социально- гумманитарного и туристско- краеведческого направления</a:t>
                      </a:r>
                      <a:endParaRPr sz="120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sz="12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3.Увеличение охвата детей 6-18 лет дополнительным образованием</a:t>
                      </a:r>
                      <a:endParaRPr sz="120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Совершенствование системы развития </a:t>
                      </a:r>
                      <a:r>
                        <a:rPr lang="ru-RU" sz="1200" dirty="0" err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социально-гумманитарной</a:t>
                      </a:r>
                      <a:r>
                        <a:rPr lang="ru-RU" sz="12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 и </a:t>
                      </a:r>
                      <a:r>
                        <a:rPr lang="ru-RU" sz="1200" dirty="0" err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туристско</a:t>
                      </a:r>
                      <a:r>
                        <a:rPr lang="ru-RU" sz="12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  <a:sym typeface="+mn-ea"/>
                        </a:rPr>
                        <a:t>- краеведческой направленности во взаимодействии с образовательными учреждениями Воскресенского муниципального </a:t>
                      </a:r>
                      <a:endParaRPr lang="ru-RU" sz="1200" dirty="0">
                        <a:latin typeface="Times New Roman" panose="02020603050405020304"/>
                        <a:ea typeface="Times New Roman" panose="02020603050405020304"/>
                        <a:cs typeface="Times New Roman" panose="02020603050405020304"/>
                        <a:sym typeface="+mn-ea"/>
                      </a:endParaRPr>
                    </a:p>
                  </a:txBody>
                  <a:tcPr marL="44714" marR="447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8191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00174"/>
            <a:ext cx="8929718" cy="5929354"/>
          </a:xfrm>
        </p:spPr>
        <p:txBody>
          <a:bodyPr>
            <a:normAutofit/>
          </a:bodyPr>
          <a:lstStyle/>
          <a:p>
            <a:r>
              <a:rPr lang="en-US" sz="4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Текстовое поле 99"/>
          <p:cNvSpPr txBox="1"/>
          <p:nvPr/>
        </p:nvSpPr>
        <p:spPr>
          <a:xfrm>
            <a:off x="467995" y="476250"/>
            <a:ext cx="8528050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342265"/>
            <a:r>
              <a:rPr lang="en-US" sz="2400" b="1">
                <a:latin typeface="Times New Roman" panose="02020603050405020304" pitchFamily="18" charset="0"/>
                <a:ea typeface="SimSun" panose="02010600030101010101" pitchFamily="2" charset="-122"/>
              </a:rPr>
              <a:t>Система программных мероприятий реализуется в соответствии с задачами Программы . </a:t>
            </a:r>
            <a:r>
              <a:rPr lang="en-US" b="1">
                <a:latin typeface="Times New Roman" panose="02020603050405020304" pitchFamily="18" charset="0"/>
                <a:ea typeface="SimSun" panose="02010600030101010101" pitchFamily="2" charset="-122"/>
              </a:rPr>
              <a:t>Сентябрь- </a:t>
            </a:r>
            <a:r>
              <a:rPr lang="en-US">
                <a:latin typeface="Times New Roman" panose="02020603050405020304" pitchFamily="18" charset="0"/>
                <a:ea typeface="SimSun" panose="02010600030101010101" pitchFamily="2" charset="-122"/>
              </a:rPr>
              <a:t>преодолевание полосы препятствий. Тактическая игра на местности. </a:t>
            </a:r>
            <a:r>
              <a:rPr lang="en-US" b="1">
                <a:latin typeface="Times New Roman" panose="02020603050405020304" pitchFamily="18" charset="0"/>
                <a:ea typeface="SimSun" panose="02010600030101010101" pitchFamily="2" charset="-122"/>
              </a:rPr>
              <a:t>Ноябрь- </a:t>
            </a:r>
            <a:r>
              <a:rPr lang="en-US">
                <a:latin typeface="Times New Roman" panose="02020603050405020304" pitchFamily="18" charset="0"/>
                <a:ea typeface="SimSun" panose="02010600030101010101" pitchFamily="2" charset="-122"/>
              </a:rPr>
              <a:t>поход с организацией бивака.</a:t>
            </a:r>
            <a:endParaRPr lang="en-US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342265"/>
            <a:r>
              <a:rPr lang="en-US" b="1">
                <a:latin typeface="Times New Roman" panose="02020603050405020304" pitchFamily="18" charset="0"/>
                <a:ea typeface="SimSun" panose="02010600030101010101" pitchFamily="2" charset="-122"/>
              </a:rPr>
              <a:t>Январь - </a:t>
            </a:r>
            <a:r>
              <a:rPr lang="en-US">
                <a:latin typeface="Times New Roman" panose="02020603050405020304" pitchFamily="18" charset="0"/>
                <a:ea typeface="SimSun" panose="02010600030101010101" pitchFamily="2" charset="-122"/>
              </a:rPr>
              <a:t>лыжный марш-бросок</a:t>
            </a:r>
            <a:endParaRPr lang="en-US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342265"/>
            <a:r>
              <a:rPr lang="en-US" b="1">
                <a:latin typeface="Times New Roman" panose="02020603050405020304" pitchFamily="18" charset="0"/>
                <a:ea typeface="SimSun" panose="02010600030101010101" pitchFamily="2" charset="-122"/>
              </a:rPr>
              <a:t>Февраль - </a:t>
            </a:r>
            <a:r>
              <a:rPr lang="en-US">
                <a:latin typeface="Times New Roman" panose="02020603050405020304" pitchFamily="18" charset="0"/>
                <a:ea typeface="SimSun" panose="02010600030101010101" pitchFamily="2" charset="-122"/>
              </a:rPr>
              <a:t>«а- ну - ка, мальчики»</a:t>
            </a:r>
            <a:endParaRPr lang="en-US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342265"/>
            <a:r>
              <a:rPr lang="en-US" b="1">
                <a:latin typeface="Times New Roman" panose="02020603050405020304" pitchFamily="18" charset="0"/>
                <a:ea typeface="SimSun" panose="02010600030101010101" pitchFamily="2" charset="-122"/>
              </a:rPr>
              <a:t>Март - </a:t>
            </a:r>
            <a:r>
              <a:rPr lang="en-US">
                <a:latin typeface="Times New Roman" panose="02020603050405020304" pitchFamily="18" charset="0"/>
                <a:ea typeface="SimSun" panose="02010600030101010101" pitchFamily="2" charset="-122"/>
              </a:rPr>
              <a:t>Нижегородская  «Зарница»</a:t>
            </a:r>
            <a:endParaRPr lang="en-US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342265"/>
            <a:r>
              <a:rPr lang="en-US" b="1">
                <a:latin typeface="Times New Roman" panose="02020603050405020304" pitchFamily="18" charset="0"/>
                <a:ea typeface="SimSun" panose="02010600030101010101" pitchFamily="2" charset="-122"/>
              </a:rPr>
              <a:t>Май  - </a:t>
            </a:r>
            <a:r>
              <a:rPr lang="en-US">
                <a:latin typeface="Times New Roman" panose="02020603050405020304" pitchFamily="18" charset="0"/>
                <a:ea typeface="SimSun" panose="02010600030101010101" pitchFamily="2" charset="-122"/>
              </a:rPr>
              <a:t>военно- полевые сборы.тематические встречи с ветеранами, сотрудниками МЧС, полиции, ГИБДД, совместная работа с отрядом ЮИД.</a:t>
            </a:r>
            <a:endParaRPr lang="en-US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pPr indent="342265"/>
            <a:r>
              <a:rPr lang="en-US" b="1">
                <a:latin typeface="Times New Roman" panose="02020603050405020304" pitchFamily="18" charset="0"/>
                <a:ea typeface="SimSun" panose="02010600030101010101" pitchFamily="2" charset="-122"/>
              </a:rPr>
              <a:t>Сдача норм ГТО. </a:t>
            </a:r>
            <a:r>
              <a:rPr lang="en-US">
                <a:latin typeface="Times New Roman" panose="02020603050405020304" pitchFamily="18" charset="0"/>
                <a:ea typeface="SimSun" panose="02010600030101010101" pitchFamily="2" charset="-122"/>
              </a:rPr>
              <a:t>Она включает в себя и стрельбу и силовые нормативы и зачетный поход и многое другое, к чему дети будут готовится при реализации этой программы</a:t>
            </a:r>
            <a:endParaRPr lang="ru-RU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Система организации контроля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401080" cy="51260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Промежуточные</a:t>
            </a:r>
            <a:r>
              <a:rPr lang="en-US" b="1" dirty="0" smtClean="0"/>
              <a:t> </a:t>
            </a:r>
            <a:r>
              <a:rPr lang="en-US" b="1" dirty="0" err="1" smtClean="0"/>
              <a:t>значения</a:t>
            </a:r>
            <a:r>
              <a:rPr lang="en-US" b="1" dirty="0" smtClean="0"/>
              <a:t> </a:t>
            </a:r>
            <a:r>
              <a:rPr lang="en-US" b="1" dirty="0" err="1" smtClean="0"/>
              <a:t>индикаторов</a:t>
            </a:r>
            <a:r>
              <a:rPr lang="en-US" b="1" dirty="0" smtClean="0"/>
              <a:t> </a:t>
            </a:r>
            <a:r>
              <a:rPr lang="en-US" b="1" dirty="0" err="1" smtClean="0"/>
              <a:t>цели</a:t>
            </a:r>
            <a:r>
              <a:rPr lang="en-US" b="1" dirty="0" smtClean="0"/>
              <a:t> </a:t>
            </a:r>
            <a:r>
              <a:rPr lang="en-US" b="1" dirty="0" err="1" smtClean="0"/>
              <a:t>Программы</a:t>
            </a:r>
            <a:endParaRPr lang="ru-RU" dirty="0"/>
          </a:p>
        </p:txBody>
      </p:sp>
      <p:graphicFrame>
        <p:nvGraphicFramePr>
          <p:cNvPr id="4" name="Замещающее содержимое 3"/>
          <p:cNvGraphicFramePr/>
          <p:nvPr>
            <p:ph idx="1"/>
          </p:nvPr>
        </p:nvGraphicFramePr>
        <p:xfrm>
          <a:off x="457200" y="1692275"/>
          <a:ext cx="8519160" cy="44342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29790"/>
                <a:gridCol w="2129790"/>
                <a:gridCol w="2129790"/>
                <a:gridCol w="2129790"/>
              </a:tblGrid>
              <a:tr h="2336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en-US" altLang="en-US" sz="16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2023-2024</a:t>
                      </a:r>
                      <a:endParaRPr lang="en-US" altLang="en-US" sz="16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2024-2025</a:t>
                      </a:r>
                      <a:endParaRPr lang="en-US" altLang="en-US" sz="16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2025-2026</a:t>
                      </a:r>
                      <a:endParaRPr lang="en-US" altLang="en-US" sz="16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обучающихся</a:t>
                      </a:r>
                      <a:endParaRPr lang="en-US" altLang="en-US" sz="16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</a:t>
                      </a:r>
                      <a:endParaRPr lang="en-US" altLang="en-US" sz="16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</a:t>
                      </a:r>
                      <a:endParaRPr lang="en-US" altLang="en-US" sz="16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</a:t>
                      </a:r>
                      <a:endParaRPr lang="en-US" altLang="en-US" sz="16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596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обучающихся по </a:t>
                      </a:r>
                      <a:r>
                        <a:rPr lang="en-US" sz="16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социально-гумманитарной и туристско- краеведческой направленности</a:t>
                      </a:r>
                      <a:endParaRPr lang="en-US" altLang="en-US" sz="16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altLang="en-US" sz="16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altLang="en-US" sz="16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 altLang="en-US" sz="16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69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 участников «Зарницы»</a:t>
                      </a:r>
                      <a:endParaRPr lang="en-US" altLang="en-US" sz="16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 altLang="en-US" sz="16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 altLang="en-US" sz="16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</a:t>
                      </a:r>
                      <a:endParaRPr lang="en-US" altLang="en-US" sz="16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671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Количествоучастников Туристско- краеведческого лагеря </a:t>
                      </a:r>
                      <a:endParaRPr lang="en-US" altLang="en-US" sz="1600" b="0"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altLang="en-US" sz="16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en-US" altLang="en-US" sz="16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en-US" altLang="en-US" sz="16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457200" y="274955"/>
            <a:ext cx="7625715" cy="227965"/>
          </a:xfrm>
        </p:spPr>
        <p:txBody>
          <a:bodyPr>
            <a:normAutofit fontScale="90000"/>
          </a:bodyPr>
          <a:p>
            <a:endParaRPr lang="ru-RU" altLang="en-US"/>
          </a:p>
        </p:txBody>
      </p:sp>
      <p:graphicFrame>
        <p:nvGraphicFramePr>
          <p:cNvPr id="9" name="Замещающее содержимое 8"/>
          <p:cNvGraphicFramePr/>
          <p:nvPr>
            <p:ph idx="1"/>
          </p:nvPr>
        </p:nvGraphicFramePr>
        <p:xfrm>
          <a:off x="257175" y="692150"/>
          <a:ext cx="8667750" cy="61448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33550"/>
                <a:gridCol w="1733550"/>
                <a:gridCol w="1733550"/>
                <a:gridCol w="1733550"/>
                <a:gridCol w="1733550"/>
              </a:tblGrid>
              <a:tr h="7200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Наименование индикаторов целей Программы 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Единицы измерения 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Значения индикаторов целей Программы 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54038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индикаторов целей Программы 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2023-24год 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2024-25год 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Calibri" panose="020F0502020204030204" charset="0"/>
                          <a:cs typeface="Calibri" panose="020F0502020204030204" charset="0"/>
                        </a:rPr>
                        <a:t>2025-26год 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801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спортсменов, обеспечивающих - зональный- областной- федеральный- международный</a:t>
                      </a:r>
                      <a:endParaRPr lang="en-US" altLang="en-US" sz="14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34,8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41,2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36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1,8</a:t>
                      </a:r>
                      <a:endParaRPr 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ВПВ и юнармия</a:t>
                      </a:r>
                      <a:endParaRPr lang="en-US" altLang="en-US" sz="14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7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ТУР-краев направленность</a:t>
                      </a:r>
                      <a:endParaRPr lang="en-US" altLang="en-US" sz="14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 в МОУ ДО ДООЦ «Юниор»</a:t>
                      </a:r>
                      <a:endParaRPr lang="en-US" altLang="en-US" sz="14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чел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255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9258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0">
                          <a:solidFill>
                            <a:srgbClr val="00000A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увеличение доли обучающихся ,</a:t>
                      </a:r>
                      <a:r>
                        <a:rPr lang="en-US" sz="14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получивших оздоровительный эффект в санаторно-оздоровительных лагерях</a:t>
                      </a:r>
                      <a:endParaRPr lang="en-US" altLang="en-US" sz="1400" b="0">
                        <a:solidFill>
                          <a:srgbClr val="00000A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en-US" sz="14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altLang="en-US" sz="14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315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Доля обучающихся, получивших 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altLang="en-US" sz="1600" b="0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6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altLang="en-US" sz="16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39" marR="53339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ru-RU" altLang="en-US"/>
              <a:t>общественная эффективность</a:t>
            </a:r>
            <a:endParaRPr lang="ru-RU" altLang="en-US"/>
          </a:p>
        </p:txBody>
      </p:sp>
      <p:graphicFrame>
        <p:nvGraphicFramePr>
          <p:cNvPr id="6" name="Замещающее содержимое 5"/>
          <p:cNvGraphicFramePr/>
          <p:nvPr>
            <p:ph sz="half" idx="2"/>
          </p:nvPr>
        </p:nvGraphicFramePr>
        <p:xfrm>
          <a:off x="683895" y="1485265"/>
          <a:ext cx="7686675" cy="45269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7335"/>
                <a:gridCol w="1537335"/>
                <a:gridCol w="1537335"/>
                <a:gridCol w="1537335"/>
                <a:gridCol w="1537335"/>
              </a:tblGrid>
              <a:tr h="876300"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индикаторов целей муниципальной программы</a:t>
                      </a:r>
                      <a:endParaRPr lang="en-US" altLang="en-US" sz="18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Единицы измерения </a:t>
                      </a:r>
                      <a:endParaRPr lang="en-US" altLang="en-US" sz="18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Значение индикаторов целей </a:t>
                      </a:r>
                      <a:endParaRPr lang="en-US" altLang="en-US" sz="18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T cap="flat">
                      <a:noFill/>
                    </a:lnT>
                    <a:lnB cap="flat">
                      <a:noFill/>
                    </a:lnB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948690">
                <a:tc vMerge="1">
                  <a:tcPr>
                    <a:lnB cap="flat">
                      <a:noFill/>
                    </a:lnB>
                  </a:tcPr>
                </a:tc>
                <a:tc vMerge="1">
                  <a:tcPr>
                    <a:lnB cap="flat">
                      <a:noFill/>
                    </a:lnB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момент разработки </a:t>
                      </a:r>
                      <a:endParaRPr lang="en-US" altLang="en-US" sz="18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окончании реализации </a:t>
                      </a:r>
                      <a:endParaRPr lang="en-US" altLang="en-US" sz="18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ctr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latin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4305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удовлетворенность родителей услугой доп обр</a:t>
                      </a:r>
                      <a:endParaRPr lang="en-US" altLang="en-US" sz="18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проценты</a:t>
                      </a:r>
                      <a:endParaRPr lang="en-US" altLang="en-US" sz="18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latin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7762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8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удовлетворенность детей услугой доп обр</a:t>
                      </a:r>
                      <a:endParaRPr lang="en-US" altLang="en-US" sz="18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проценты</a:t>
                      </a:r>
                      <a:endParaRPr lang="en-US" altLang="en-US" sz="1800" b="0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endParaRPr lang="en-US" altLang="en-US" sz="1800" b="0">
                        <a:latin typeface="Times New Roman" panose="02020603050405020304" pitchFamily="18" charset="0"/>
                      </a:endParaRPr>
                    </a:p>
                  </a:txBody>
                  <a:tcPr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Замещающее содержимое 7"/>
          <p:cNvSpPr/>
          <p:nvPr>
            <p:ph sz="half" idx="1"/>
          </p:nvPr>
        </p:nvSpPr>
        <p:spPr>
          <a:xfrm>
            <a:off x="35560" y="6741795"/>
            <a:ext cx="9053830" cy="222885"/>
          </a:xfrm>
        </p:spPr>
        <p:txBody>
          <a:bodyPr>
            <a:normAutofit fontScale="30000"/>
          </a:bodyPr>
          <a:p>
            <a:endParaRPr lang="ru-RU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8" y="2"/>
          <a:ext cx="8501122" cy="6573878"/>
        </p:xfrm>
        <a:graphic>
          <a:graphicData uri="http://schemas.openxmlformats.org/drawingml/2006/table">
            <a:tbl>
              <a:tblPr/>
              <a:tblGrid>
                <a:gridCol w="4214842"/>
                <a:gridCol w="4286280"/>
              </a:tblGrid>
              <a:tr h="3031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риски</a:t>
                      </a:r>
                      <a:endParaRPr lang="ru-RU" sz="2000" dirty="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4897" marR="6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решения</a:t>
                      </a:r>
                      <a:endParaRPr lang="ru-RU" sz="20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4897" marR="6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95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сокращение бюджетного финансирования, выделенного на выполнение Программы, </a:t>
                      </a:r>
                      <a:endParaRPr lang="ru-RU" sz="2000" dirty="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4897" marR="6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ежегодная корректировка результатов исполнения Программы и объемов финансирования</a:t>
                      </a:r>
                      <a:endParaRPr lang="ru-RU" sz="20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4897" marR="6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774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снижение количества обучающихся по причине посещения других Центров образования и культуры.</a:t>
                      </a:r>
                      <a:endParaRPr lang="ru-RU" sz="2000" dirty="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4897" marR="6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информационное, организационно-методическое и экспертно-аналитическое сопровождение мероприятий Программы, </a:t>
                      </a:r>
                      <a:endParaRPr lang="ru-RU" sz="20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4897" marR="6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6475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  снижение количества групп по причине сокращения педагогического состава.</a:t>
                      </a:r>
                      <a:endParaRPr lang="ru-RU" sz="20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4897" marR="6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62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создание условий труда педагогов</a:t>
                      </a:r>
                      <a:endParaRPr lang="ru-RU" sz="2000" dirty="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4897" marR="6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954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снижение количества детей, допущенных врачом по спортивной медицине к обучению в Центре.</a:t>
                      </a:r>
                      <a:endParaRPr lang="ru-RU" sz="20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4897" marR="6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 приглашение на работу специалиста по лечебной физкультуре</a:t>
                      </a:r>
                      <a:endParaRPr lang="ru-RU" sz="2000" dirty="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4897" marR="6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06058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4897" marR="6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 мониторинг общественного мнения, освещение в средствах массовой информации процессов и результатов реализации Программы</a:t>
                      </a:r>
                      <a:endParaRPr lang="ru-RU" sz="2000" dirty="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4897" marR="6489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Ожидаемые</a:t>
            </a:r>
            <a:r>
              <a:rPr lang="en-US" dirty="0" smtClean="0"/>
              <a:t> </a:t>
            </a:r>
            <a:r>
              <a:rPr lang="en-US" dirty="0" err="1" smtClean="0"/>
              <a:t>результаты</a:t>
            </a:r>
            <a:r>
              <a:rPr lang="en-US" dirty="0" smtClean="0"/>
              <a:t> </a:t>
            </a:r>
            <a:r>
              <a:rPr lang="en-US" dirty="0" err="1" smtClean="0"/>
              <a:t>реализации</a:t>
            </a:r>
            <a:r>
              <a:rPr lang="en-US" dirty="0" smtClean="0"/>
              <a:t> и </a:t>
            </a:r>
            <a:r>
              <a:rPr lang="en-US" dirty="0" err="1" smtClean="0"/>
              <a:t>показатели</a:t>
            </a:r>
            <a:r>
              <a:rPr lang="en-US" dirty="0" smtClean="0"/>
              <a:t> </a:t>
            </a:r>
            <a:r>
              <a:rPr lang="en-US" dirty="0" err="1" smtClean="0"/>
              <a:t>эффективности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0000"/>
          </a:bodyPr>
          <a:lstStyle/>
          <a:p>
            <a:pPr lvl="0"/>
            <a:r>
              <a:rPr lang="ru-RU" dirty="0" smtClean="0">
                <a:sym typeface="+mn-ea"/>
              </a:rPr>
              <a:t>Развитие  взаимодействия с образовательными учреждениями, посредством развития социально гуманитарной и </a:t>
            </a:r>
            <a:r>
              <a:rPr lang="ru-RU" dirty="0" err="1" smtClean="0">
                <a:sym typeface="+mn-ea"/>
              </a:rPr>
              <a:t>туристско</a:t>
            </a:r>
            <a:r>
              <a:rPr lang="ru-RU" dirty="0" smtClean="0">
                <a:sym typeface="+mn-ea"/>
              </a:rPr>
              <a:t>- краеведческой направленности</a:t>
            </a:r>
            <a:endParaRPr lang="ru-RU" dirty="0" smtClean="0"/>
          </a:p>
          <a:p>
            <a:pPr lvl="0"/>
            <a:r>
              <a:rPr lang="ru-RU" dirty="0" smtClean="0">
                <a:sym typeface="+mn-ea"/>
              </a:rPr>
              <a:t>Увеличение охвата детей 6-18 лет дополнительным образованием.</a:t>
            </a:r>
            <a:endParaRPr lang="ru-RU" dirty="0" smtClean="0"/>
          </a:p>
          <a:p>
            <a:pPr lvl="0"/>
            <a:r>
              <a:rPr lang="ru-RU" dirty="0" smtClean="0">
                <a:sym typeface="+mn-ea"/>
              </a:rPr>
              <a:t>Совершенствование системы мониторинга качества дополнительного образования детей.</a:t>
            </a:r>
            <a:endParaRPr lang="ru-RU" dirty="0" smtClean="0"/>
          </a:p>
          <a:p>
            <a:pPr lvl="0"/>
            <a:r>
              <a:rPr lang="ru-RU" dirty="0" smtClean="0">
                <a:sym typeface="+mn-ea"/>
              </a:rPr>
              <a:t>Обеспечение необходимых условий для личностного развития и укрепления здоровья  детей в возрасте  с 6 до 18 лет. </a:t>
            </a:r>
            <a:endParaRPr lang="ru-RU" dirty="0" smtClean="0"/>
          </a:p>
          <a:p>
            <a:pPr lvl="0"/>
            <a:r>
              <a:rPr lang="ru-RU" dirty="0" smtClean="0">
                <a:sym typeface="+mn-ea"/>
              </a:rPr>
              <a:t>Повышение качества дополнительного образования, соответствующего требованиям общества.</a:t>
            </a:r>
            <a:endParaRPr lang="ru-RU" dirty="0" smtClean="0"/>
          </a:p>
          <a:p>
            <a:r>
              <a:rPr lang="ru-RU" dirty="0" smtClean="0">
                <a:sym typeface="+mn-ea"/>
              </a:rPr>
              <a:t>6.  Обеспеченность системы образования высококвалифицированными кадрами.</a:t>
            </a:r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ru-RU" altLang="en-US"/>
          </a:p>
        </p:txBody>
      </p:sp>
      <p:sp>
        <p:nvSpPr>
          <p:cNvPr id="3" name="Замещающее содержимое 2"/>
          <p:cNvSpPr>
            <a:spLocks noGrp="1"/>
          </p:cNvSpPr>
          <p:nvPr>
            <p:ph idx="1"/>
          </p:nvPr>
        </p:nvSpPr>
        <p:spPr/>
        <p:txBody>
          <a:bodyPr/>
          <a:p>
            <a:pPr algn="ctr"/>
            <a:r>
              <a:rPr lang="ru-RU" altLang="en-US"/>
              <a:t>Спасибо за внимание!</a:t>
            </a:r>
            <a:endParaRPr lang="ru-RU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Нормативные документы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142984"/>
            <a:ext cx="8329642" cy="535785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1.Федеральный </a:t>
            </a:r>
            <a:r>
              <a:rPr lang="en-US" dirty="0" err="1" smtClean="0"/>
              <a:t>закон</a:t>
            </a:r>
            <a:r>
              <a:rPr lang="en-US" dirty="0" smtClean="0"/>
              <a:t> </a:t>
            </a:r>
            <a:r>
              <a:rPr lang="en-US" dirty="0" err="1" smtClean="0"/>
              <a:t>Российской</a:t>
            </a:r>
            <a:r>
              <a:rPr lang="en-US" dirty="0" smtClean="0"/>
              <a:t> </a:t>
            </a:r>
            <a:r>
              <a:rPr lang="en-US" dirty="0" err="1" smtClean="0"/>
              <a:t>Федерации</a:t>
            </a:r>
            <a:r>
              <a:rPr lang="en-US" dirty="0" smtClean="0"/>
              <a:t> </a:t>
            </a:r>
            <a:r>
              <a:rPr lang="en-US" dirty="0" err="1" smtClean="0"/>
              <a:t>от</a:t>
            </a:r>
            <a:r>
              <a:rPr lang="en-US" dirty="0" smtClean="0"/>
              <a:t> 29 </a:t>
            </a:r>
            <a:r>
              <a:rPr lang="en-US" dirty="0" err="1" smtClean="0"/>
              <a:t>декабря</a:t>
            </a:r>
            <a:r>
              <a:rPr lang="en-US" dirty="0" smtClean="0"/>
              <a:t> 2012 </a:t>
            </a:r>
            <a:r>
              <a:rPr lang="en-US" dirty="0" err="1" smtClean="0"/>
              <a:t>года</a:t>
            </a:r>
            <a:r>
              <a:rPr lang="en-US" dirty="0" smtClean="0"/>
              <a:t> № 273-ФЗ «</a:t>
            </a:r>
            <a:r>
              <a:rPr lang="en-US" dirty="0" err="1" smtClean="0"/>
              <a:t>Об</a:t>
            </a:r>
            <a:r>
              <a:rPr lang="en-US" dirty="0" smtClean="0"/>
              <a:t> </a:t>
            </a:r>
            <a:r>
              <a:rPr lang="en-US" dirty="0" err="1" smtClean="0"/>
              <a:t>образовании</a:t>
            </a:r>
            <a:r>
              <a:rPr lang="en-US" dirty="0" smtClean="0"/>
              <a:t> в </a:t>
            </a:r>
            <a:r>
              <a:rPr lang="en-US" dirty="0" err="1" smtClean="0"/>
              <a:t>Российской</a:t>
            </a:r>
            <a:r>
              <a:rPr lang="en-US" dirty="0" smtClean="0"/>
              <a:t> </a:t>
            </a:r>
            <a:r>
              <a:rPr lang="en-US" dirty="0" err="1" smtClean="0"/>
              <a:t>Федерации</a:t>
            </a:r>
            <a:r>
              <a:rPr lang="en-US" dirty="0" smtClean="0"/>
              <a:t>», </a:t>
            </a:r>
            <a:r>
              <a:rPr lang="en-US" dirty="0" err="1" smtClean="0"/>
              <a:t>Принят</a:t>
            </a:r>
            <a:r>
              <a:rPr lang="en-US" dirty="0" smtClean="0"/>
              <a:t> </a:t>
            </a:r>
            <a:r>
              <a:rPr lang="en-US" dirty="0" err="1" smtClean="0"/>
              <a:t>Государственной</a:t>
            </a:r>
            <a:r>
              <a:rPr lang="en-US" dirty="0" smtClean="0"/>
              <a:t> </a:t>
            </a:r>
            <a:r>
              <a:rPr lang="en-US" dirty="0" err="1" smtClean="0"/>
              <a:t>Думой</a:t>
            </a:r>
            <a:r>
              <a:rPr lang="en-US" dirty="0" smtClean="0"/>
              <a:t> 21 </a:t>
            </a:r>
            <a:r>
              <a:rPr lang="en-US" dirty="0" err="1" smtClean="0"/>
              <a:t>декабря</a:t>
            </a:r>
            <a:r>
              <a:rPr lang="en-US" dirty="0" smtClean="0"/>
              <a:t> 2012 </a:t>
            </a:r>
            <a:r>
              <a:rPr lang="en-US" dirty="0" err="1" smtClean="0"/>
              <a:t>года</a:t>
            </a:r>
            <a:endParaRPr lang="ru-RU" dirty="0" smtClean="0"/>
          </a:p>
          <a:p>
            <a:r>
              <a:rPr lang="en-US" dirty="0" err="1" smtClean="0"/>
              <a:t>Одобрен</a:t>
            </a:r>
            <a:r>
              <a:rPr lang="en-US" dirty="0" smtClean="0"/>
              <a:t> </a:t>
            </a:r>
            <a:r>
              <a:rPr lang="en-US" dirty="0" err="1" smtClean="0"/>
              <a:t>Советом</a:t>
            </a:r>
            <a:r>
              <a:rPr lang="en-US" dirty="0" smtClean="0"/>
              <a:t> </a:t>
            </a:r>
            <a:r>
              <a:rPr lang="en-US" dirty="0" err="1" smtClean="0"/>
              <a:t>Федерации</a:t>
            </a:r>
            <a:r>
              <a:rPr lang="en-US" dirty="0" smtClean="0"/>
              <a:t> 26 </a:t>
            </a:r>
            <a:r>
              <a:rPr lang="en-US" dirty="0" err="1" smtClean="0"/>
              <a:t>декабря</a:t>
            </a:r>
            <a:r>
              <a:rPr lang="en-US" dirty="0" smtClean="0"/>
              <a:t> 2012 </a:t>
            </a:r>
            <a:r>
              <a:rPr lang="en-US" dirty="0" err="1" smtClean="0"/>
              <a:t>года</a:t>
            </a:r>
            <a:endParaRPr lang="ru-RU" dirty="0" smtClean="0"/>
          </a:p>
          <a:p>
            <a:r>
              <a:rPr lang="en-US" dirty="0" smtClean="0"/>
              <a:t>2.Национальный </a:t>
            </a:r>
            <a:r>
              <a:rPr lang="en-US" dirty="0" err="1" smtClean="0"/>
              <a:t>проект</a:t>
            </a:r>
            <a:r>
              <a:rPr lang="en-US" dirty="0" smtClean="0"/>
              <a:t> «</a:t>
            </a:r>
            <a:r>
              <a:rPr lang="en-US" dirty="0" err="1" smtClean="0"/>
              <a:t>Образование</a:t>
            </a:r>
            <a:r>
              <a:rPr lang="en-US" dirty="0" smtClean="0"/>
              <a:t>» 2019-2024; </a:t>
            </a:r>
            <a:r>
              <a:rPr lang="en-US" dirty="0" err="1" smtClean="0"/>
              <a:t>Утвержден</a:t>
            </a:r>
            <a:r>
              <a:rPr lang="en-US" dirty="0" smtClean="0"/>
              <a:t> </a:t>
            </a:r>
            <a:r>
              <a:rPr lang="en-US" dirty="0" err="1" smtClean="0"/>
              <a:t>президиумом</a:t>
            </a:r>
            <a:r>
              <a:rPr lang="en-US" dirty="0" smtClean="0"/>
              <a:t> </a:t>
            </a:r>
            <a:r>
              <a:rPr lang="en-US" dirty="0" err="1" smtClean="0"/>
              <a:t>Совета</a:t>
            </a:r>
            <a:r>
              <a:rPr lang="en-US" dirty="0" smtClean="0"/>
              <a:t> </a:t>
            </a:r>
            <a:r>
              <a:rPr lang="en-US" dirty="0" err="1" smtClean="0"/>
              <a:t>при</a:t>
            </a:r>
            <a:r>
              <a:rPr lang="en-US" dirty="0" smtClean="0"/>
              <a:t> </a:t>
            </a:r>
            <a:r>
              <a:rPr lang="en-US" dirty="0" err="1" smtClean="0"/>
              <a:t>Президенте</a:t>
            </a:r>
            <a:r>
              <a:rPr lang="en-US" dirty="0" smtClean="0"/>
              <a:t> РФ </a:t>
            </a:r>
            <a:r>
              <a:rPr lang="en-US" dirty="0" err="1" smtClean="0"/>
              <a:t>по</a:t>
            </a:r>
            <a:r>
              <a:rPr lang="en-US" dirty="0" smtClean="0"/>
              <a:t> </a:t>
            </a:r>
            <a:r>
              <a:rPr lang="en-US" dirty="0" err="1" smtClean="0"/>
              <a:t>стратегическому</a:t>
            </a:r>
            <a:r>
              <a:rPr lang="en-US" dirty="0" smtClean="0"/>
              <a:t> </a:t>
            </a:r>
            <a:r>
              <a:rPr lang="en-US" dirty="0" err="1" smtClean="0"/>
              <a:t>развитию</a:t>
            </a:r>
            <a:r>
              <a:rPr lang="en-US" dirty="0" smtClean="0"/>
              <a:t> и </a:t>
            </a:r>
            <a:r>
              <a:rPr lang="en-US" dirty="0" err="1" smtClean="0"/>
              <a:t>национальным</a:t>
            </a:r>
            <a:r>
              <a:rPr lang="en-US" dirty="0" smtClean="0"/>
              <a:t> </a:t>
            </a:r>
            <a:r>
              <a:rPr lang="en-US" dirty="0" err="1" smtClean="0"/>
              <a:t>проектам</a:t>
            </a:r>
            <a:r>
              <a:rPr lang="en-US" dirty="0" smtClean="0"/>
              <a:t> (</a:t>
            </a:r>
            <a:r>
              <a:rPr lang="en-US" dirty="0" err="1" smtClean="0"/>
              <a:t>протокол</a:t>
            </a:r>
            <a:r>
              <a:rPr lang="en-US" dirty="0" smtClean="0"/>
              <a:t> </a:t>
            </a:r>
            <a:r>
              <a:rPr lang="en-US" dirty="0" err="1" smtClean="0"/>
              <a:t>от</a:t>
            </a:r>
            <a:r>
              <a:rPr lang="en-US" dirty="0" smtClean="0"/>
              <a:t> 03.09.2018 №10)</a:t>
            </a:r>
            <a:endParaRPr lang="ru-RU" dirty="0" smtClean="0"/>
          </a:p>
          <a:p>
            <a:r>
              <a:rPr lang="en-US" dirty="0" smtClean="0"/>
              <a:t>3. </a:t>
            </a:r>
            <a:r>
              <a:rPr lang="en-US" dirty="0" err="1" smtClean="0"/>
              <a:t>Концепция</a:t>
            </a:r>
            <a:r>
              <a:rPr lang="en-US" dirty="0" smtClean="0"/>
              <a:t> </a:t>
            </a:r>
            <a:r>
              <a:rPr lang="en-US" dirty="0" err="1" smtClean="0"/>
              <a:t>развития</a:t>
            </a:r>
            <a:r>
              <a:rPr lang="en-US" dirty="0" smtClean="0"/>
              <a:t> </a:t>
            </a:r>
            <a:r>
              <a:rPr lang="en-US" dirty="0" err="1" smtClean="0"/>
              <a:t>дополнительного</a:t>
            </a:r>
            <a:r>
              <a:rPr lang="en-US" dirty="0" smtClean="0"/>
              <a:t> </a:t>
            </a:r>
            <a:r>
              <a:rPr lang="en-US" dirty="0" err="1" smtClean="0"/>
              <a:t>образования</a:t>
            </a:r>
            <a:r>
              <a:rPr lang="en-US" dirty="0" smtClean="0"/>
              <a:t> </a:t>
            </a:r>
            <a:r>
              <a:rPr lang="en-US" dirty="0" err="1" smtClean="0"/>
              <a:t>детей</a:t>
            </a:r>
            <a:r>
              <a:rPr lang="en-US" dirty="0" smtClean="0"/>
              <a:t> и </a:t>
            </a:r>
            <a:r>
              <a:rPr lang="en-US" dirty="0" err="1" smtClean="0"/>
              <a:t>Стратегия</a:t>
            </a:r>
            <a:r>
              <a:rPr lang="en-US" dirty="0" smtClean="0"/>
              <a:t> </a:t>
            </a:r>
            <a:r>
              <a:rPr lang="en-US" dirty="0" err="1" smtClean="0"/>
              <a:t>развития</a:t>
            </a:r>
            <a:r>
              <a:rPr lang="en-US" dirty="0" smtClean="0"/>
              <a:t> и </a:t>
            </a:r>
            <a:r>
              <a:rPr lang="en-US" dirty="0" err="1" smtClean="0"/>
              <a:t>воспитания</a:t>
            </a:r>
            <a:r>
              <a:rPr lang="en-US" dirty="0" smtClean="0"/>
              <a:t> в РФ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период</a:t>
            </a:r>
            <a:r>
              <a:rPr lang="en-US" dirty="0" smtClean="0"/>
              <a:t> </a:t>
            </a:r>
            <a:r>
              <a:rPr lang="en-US" dirty="0" err="1" smtClean="0"/>
              <a:t>до</a:t>
            </a:r>
            <a:r>
              <a:rPr lang="en-US" dirty="0" smtClean="0"/>
              <a:t> 2020 </a:t>
            </a:r>
            <a:r>
              <a:rPr lang="en-US" dirty="0" err="1" smtClean="0"/>
              <a:t>года</a:t>
            </a:r>
            <a:r>
              <a:rPr lang="en-US" dirty="0" smtClean="0"/>
              <a:t>. </a:t>
            </a:r>
            <a:r>
              <a:rPr lang="en-US" dirty="0" err="1" smtClean="0"/>
              <a:t>Распоряжение</a:t>
            </a:r>
            <a:r>
              <a:rPr lang="en-US" dirty="0" smtClean="0"/>
              <a:t> </a:t>
            </a:r>
            <a:r>
              <a:rPr lang="en-US" dirty="0" err="1" smtClean="0"/>
              <a:t>Правительства</a:t>
            </a:r>
            <a:r>
              <a:rPr lang="en-US" dirty="0" smtClean="0"/>
              <a:t> РФ </a:t>
            </a:r>
            <a:r>
              <a:rPr lang="en-US" dirty="0" err="1" smtClean="0"/>
              <a:t>от</a:t>
            </a:r>
            <a:r>
              <a:rPr lang="en-US" dirty="0" smtClean="0"/>
              <a:t> 04.09.2014 N 1726-р &lt;</a:t>
            </a:r>
            <a:r>
              <a:rPr lang="en-US" dirty="0" err="1" smtClean="0"/>
              <a:t>Об</a:t>
            </a:r>
            <a:r>
              <a:rPr lang="en-US" dirty="0" smtClean="0"/>
              <a:t> </a:t>
            </a:r>
            <a:r>
              <a:rPr lang="en-US" dirty="0" err="1" smtClean="0"/>
              <a:t>утверждении</a:t>
            </a:r>
            <a:r>
              <a:rPr lang="en-US" dirty="0" smtClean="0"/>
              <a:t> </a:t>
            </a:r>
            <a:r>
              <a:rPr lang="en-US" dirty="0" err="1" smtClean="0"/>
              <a:t>Концепции</a:t>
            </a:r>
            <a:r>
              <a:rPr lang="en-US" dirty="0" smtClean="0"/>
              <a:t> </a:t>
            </a:r>
            <a:r>
              <a:rPr lang="en-US" dirty="0" err="1" smtClean="0"/>
              <a:t>развития</a:t>
            </a:r>
            <a:r>
              <a:rPr lang="en-US" dirty="0" smtClean="0"/>
              <a:t> </a:t>
            </a:r>
            <a:r>
              <a:rPr lang="en-US" dirty="0" err="1" smtClean="0"/>
              <a:t>дополнительного</a:t>
            </a:r>
            <a:r>
              <a:rPr lang="en-US" dirty="0" smtClean="0"/>
              <a:t> </a:t>
            </a:r>
            <a:r>
              <a:rPr lang="en-US" dirty="0" err="1" smtClean="0"/>
              <a:t>образования</a:t>
            </a:r>
            <a:r>
              <a:rPr lang="en-US" dirty="0" smtClean="0"/>
              <a:t> </a:t>
            </a:r>
            <a:r>
              <a:rPr lang="en-US" dirty="0" err="1" smtClean="0"/>
              <a:t>детей</a:t>
            </a:r>
            <a:r>
              <a:rPr lang="en-US" dirty="0" smtClean="0"/>
              <a:t>&gt;</a:t>
            </a:r>
            <a:endParaRPr lang="ru-RU" dirty="0" smtClean="0"/>
          </a:p>
          <a:p>
            <a:r>
              <a:rPr lang="en-US" dirty="0" smtClean="0"/>
              <a:t>4. </a:t>
            </a:r>
            <a:r>
              <a:rPr lang="en-US" dirty="0" err="1" smtClean="0"/>
              <a:t>Федеральный</a:t>
            </a:r>
            <a:r>
              <a:rPr lang="en-US" dirty="0" smtClean="0"/>
              <a:t> </a:t>
            </a:r>
            <a:r>
              <a:rPr lang="en-US" dirty="0" err="1" smtClean="0"/>
              <a:t>проект</a:t>
            </a:r>
            <a:r>
              <a:rPr lang="en-US" dirty="0" smtClean="0"/>
              <a:t> «</a:t>
            </a:r>
            <a:r>
              <a:rPr lang="en-US" dirty="0" err="1" smtClean="0"/>
              <a:t>Успех</a:t>
            </a:r>
            <a:r>
              <a:rPr lang="en-US" dirty="0" smtClean="0"/>
              <a:t> </a:t>
            </a:r>
            <a:r>
              <a:rPr lang="en-US" dirty="0" err="1" smtClean="0"/>
              <a:t>каждого</a:t>
            </a:r>
            <a:r>
              <a:rPr lang="en-US" dirty="0" smtClean="0"/>
              <a:t> </a:t>
            </a:r>
            <a:r>
              <a:rPr lang="en-US" dirty="0" err="1" smtClean="0"/>
              <a:t>ребенка</a:t>
            </a:r>
            <a:r>
              <a:rPr lang="en-US" dirty="0" smtClean="0"/>
              <a:t>» </a:t>
            </a:r>
            <a:r>
              <a:rPr lang="en-US" dirty="0" err="1" smtClean="0"/>
              <a:t>нацпроекта</a:t>
            </a:r>
            <a:r>
              <a:rPr lang="en-US" dirty="0" smtClean="0"/>
              <a:t> «</a:t>
            </a:r>
            <a:r>
              <a:rPr lang="en-US" dirty="0" err="1" smtClean="0"/>
              <a:t>Образование</a:t>
            </a:r>
            <a:r>
              <a:rPr lang="en-US" dirty="0" smtClean="0"/>
              <a:t>»</a:t>
            </a:r>
            <a:endParaRPr lang="ru-RU" dirty="0" smtClean="0"/>
          </a:p>
          <a:p>
            <a:r>
              <a:rPr lang="en-US" dirty="0" smtClean="0"/>
              <a:t>5. </a:t>
            </a:r>
            <a:r>
              <a:rPr lang="en-US" dirty="0" err="1" smtClean="0"/>
              <a:t>Государственная</a:t>
            </a:r>
            <a:r>
              <a:rPr lang="en-US" dirty="0" smtClean="0"/>
              <a:t> </a:t>
            </a:r>
            <a:r>
              <a:rPr lang="en-US" dirty="0" err="1" smtClean="0"/>
              <a:t>программа</a:t>
            </a:r>
            <a:r>
              <a:rPr lang="en-US" dirty="0" smtClean="0"/>
              <a:t> «</a:t>
            </a:r>
            <a:r>
              <a:rPr lang="en-US" dirty="0" err="1" smtClean="0"/>
              <a:t>Развитие</a:t>
            </a:r>
            <a:r>
              <a:rPr lang="en-US" dirty="0" smtClean="0"/>
              <a:t> </a:t>
            </a:r>
            <a:r>
              <a:rPr lang="en-US" dirty="0" err="1" smtClean="0"/>
              <a:t>образования</a:t>
            </a:r>
            <a:r>
              <a:rPr lang="en-US" dirty="0" smtClean="0"/>
              <a:t> </a:t>
            </a:r>
            <a:r>
              <a:rPr lang="en-US" dirty="0" err="1" smtClean="0"/>
              <a:t>Нижегородской</a:t>
            </a:r>
            <a:r>
              <a:rPr lang="en-US" dirty="0" smtClean="0"/>
              <a:t> </a:t>
            </a:r>
            <a:r>
              <a:rPr lang="en-US" dirty="0" err="1" smtClean="0"/>
              <a:t>области</a:t>
            </a:r>
            <a:r>
              <a:rPr lang="en-US" dirty="0" smtClean="0"/>
              <a:t>» </a:t>
            </a:r>
            <a:r>
              <a:rPr lang="en-US" dirty="0" err="1" smtClean="0"/>
              <a:t>Распоряжение</a:t>
            </a:r>
            <a:r>
              <a:rPr lang="en-US" dirty="0" smtClean="0"/>
              <a:t> </a:t>
            </a:r>
            <a:r>
              <a:rPr lang="en-US" dirty="0" err="1" smtClean="0"/>
              <a:t>Правительства</a:t>
            </a:r>
            <a:r>
              <a:rPr lang="en-US" dirty="0" smtClean="0"/>
              <a:t> </a:t>
            </a:r>
            <a:r>
              <a:rPr lang="en-US" dirty="0" err="1" smtClean="0"/>
              <a:t>Российской</a:t>
            </a:r>
            <a:r>
              <a:rPr lang="en-US" dirty="0" smtClean="0"/>
              <a:t> </a:t>
            </a:r>
            <a:r>
              <a:rPr lang="en-US" dirty="0" err="1" smtClean="0"/>
              <a:t>Федерации</a:t>
            </a:r>
            <a:r>
              <a:rPr lang="en-US" dirty="0" smtClean="0"/>
              <a:t> </a:t>
            </a:r>
            <a:r>
              <a:rPr lang="en-US" dirty="0" err="1" smtClean="0"/>
              <a:t>от</a:t>
            </a:r>
            <a:r>
              <a:rPr lang="en-US" dirty="0" smtClean="0"/>
              <a:t> 22.11.2012 №2148-р.</a:t>
            </a:r>
            <a:endParaRPr lang="ru-RU" dirty="0" smtClean="0"/>
          </a:p>
          <a:p>
            <a:pPr fontAlgn="base"/>
            <a:r>
              <a:rPr lang="en-US" dirty="0" smtClean="0"/>
              <a:t>6. </a:t>
            </a:r>
            <a:r>
              <a:rPr lang="en-US" dirty="0" err="1" smtClean="0"/>
              <a:t>программа</a:t>
            </a:r>
            <a:r>
              <a:rPr lang="en-US" dirty="0" smtClean="0"/>
              <a:t> </a:t>
            </a:r>
            <a:r>
              <a:rPr lang="en-US" dirty="0" err="1" smtClean="0"/>
              <a:t>развития</a:t>
            </a:r>
            <a:r>
              <a:rPr lang="en-US" dirty="0" smtClean="0"/>
              <a:t> </a:t>
            </a:r>
            <a:r>
              <a:rPr lang="en-US" dirty="0" err="1" smtClean="0"/>
              <a:t>образования</a:t>
            </a:r>
            <a:r>
              <a:rPr lang="en-US" dirty="0" smtClean="0"/>
              <a:t> в </a:t>
            </a:r>
            <a:r>
              <a:rPr lang="en-US" dirty="0" err="1" smtClean="0"/>
              <a:t>Воскресенском</a:t>
            </a:r>
            <a:r>
              <a:rPr lang="en-US" dirty="0" smtClean="0"/>
              <a:t> </a:t>
            </a:r>
            <a:r>
              <a:rPr lang="en-US" dirty="0" err="1" smtClean="0"/>
              <a:t>муниципальном</a:t>
            </a:r>
            <a:r>
              <a:rPr lang="en-US" dirty="0" smtClean="0"/>
              <a:t> </a:t>
            </a:r>
            <a:r>
              <a:rPr lang="en-US" dirty="0" err="1" smtClean="0"/>
              <a:t>районе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2016 — 2018 </a:t>
            </a:r>
            <a:r>
              <a:rPr lang="en-US" dirty="0" err="1" smtClean="0"/>
              <a:t>годы</a:t>
            </a:r>
            <a:r>
              <a:rPr lang="en-US" dirty="0" smtClean="0"/>
              <a:t> .</a:t>
            </a:r>
            <a:r>
              <a:rPr lang="ru-RU" dirty="0" smtClean="0"/>
              <a:t>Постановлением администрации Воскресенского муниципального района Нижегородской области от 20 июля 2015 года № 707</a:t>
            </a:r>
            <a:endParaRPr lang="ru-RU" dirty="0" smtClean="0"/>
          </a:p>
          <a:p>
            <a:r>
              <a:rPr lang="en-US" dirty="0" smtClean="0"/>
              <a:t>7. </a:t>
            </a:r>
            <a:r>
              <a:rPr lang="ru-RU" dirty="0" smtClean="0"/>
              <a:t>У</a:t>
            </a:r>
            <a:r>
              <a:rPr lang="en-US" dirty="0" err="1" smtClean="0"/>
              <a:t>став</a:t>
            </a:r>
            <a:r>
              <a:rPr lang="en-US" dirty="0" smtClean="0"/>
              <a:t> МОУ ДО ДООЦ «</a:t>
            </a:r>
            <a:r>
              <a:rPr lang="en-US" dirty="0" err="1" smtClean="0"/>
              <a:t>Юниор</a:t>
            </a:r>
            <a:r>
              <a:rPr lang="en-US" dirty="0" smtClean="0"/>
              <a:t>».</a:t>
            </a:r>
            <a:r>
              <a:rPr lang="ru-RU" dirty="0" smtClean="0"/>
              <a:t>Утвержден Постановлением администрации Воскресенского муниципального района нижегородской области от </a:t>
            </a:r>
            <a:r>
              <a:rPr lang="ru-RU" dirty="0" smtClean="0"/>
              <a:t> 2022 г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Анализ</a:t>
            </a:r>
            <a:r>
              <a:rPr lang="en-US" b="1" dirty="0" smtClean="0"/>
              <a:t> </a:t>
            </a:r>
            <a:r>
              <a:rPr lang="en-US" b="1" dirty="0" err="1" smtClean="0"/>
              <a:t>текущей</a:t>
            </a:r>
            <a:r>
              <a:rPr lang="en-US" b="1" dirty="0" smtClean="0"/>
              <a:t> </a:t>
            </a:r>
            <a:r>
              <a:rPr lang="en-US" b="1" dirty="0" err="1" smtClean="0"/>
              <a:t>ситуации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400303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Центр работает на базе образовательных организаций</a:t>
            </a:r>
            <a:r>
              <a:rPr lang="ru-RU" b="1" dirty="0" smtClean="0"/>
              <a:t>.</a:t>
            </a:r>
            <a:endParaRPr lang="ru-RU" b="1" dirty="0" smtClean="0"/>
          </a:p>
          <a:p>
            <a:r>
              <a:rPr lang="ru-RU" b="1" dirty="0" smtClean="0"/>
              <a:t>в центре работает  - 13 педагогических работников    из них:</a:t>
            </a:r>
            <a:endParaRPr lang="ru-RU" dirty="0" smtClean="0"/>
          </a:p>
          <a:p>
            <a:r>
              <a:rPr lang="ru-RU" b="1" dirty="0" smtClean="0"/>
              <a:t>- 3 основных и 10 совместителей</a:t>
            </a:r>
            <a:endParaRPr lang="ru-RU" dirty="0" smtClean="0"/>
          </a:p>
          <a:p>
            <a:r>
              <a:rPr lang="ru-RU" b="1" dirty="0" smtClean="0"/>
              <a:t>13 </a:t>
            </a:r>
            <a:r>
              <a:rPr lang="ru-RU" b="1" dirty="0" smtClean="0"/>
              <a:t>групп физкультурно- спортивной направленности</a:t>
            </a:r>
            <a:endParaRPr lang="ru-RU" dirty="0" smtClean="0"/>
          </a:p>
          <a:p>
            <a:r>
              <a:rPr lang="ru-RU" b="1" dirty="0" smtClean="0"/>
              <a:t>1 группа социально- гуманитарной направленности</a:t>
            </a:r>
            <a:endParaRPr lang="ru-RU" dirty="0" smtClean="0"/>
          </a:p>
          <a:p>
            <a:r>
              <a:rPr lang="ru-RU" b="1" dirty="0" smtClean="0"/>
              <a:t>1 группа </a:t>
            </a:r>
            <a:r>
              <a:rPr lang="ru-RU" b="1" dirty="0" err="1" smtClean="0"/>
              <a:t>туристско</a:t>
            </a:r>
            <a:r>
              <a:rPr lang="ru-RU" b="1" dirty="0" smtClean="0"/>
              <a:t>- краеведческой направленности</a:t>
            </a:r>
            <a:endParaRPr lang="ru-RU" dirty="0" smtClean="0"/>
          </a:p>
          <a:p>
            <a:endParaRPr lang="ru-RU" dirty="0" smtClean="0"/>
          </a:p>
          <a:p>
            <a:endParaRPr lang="ru-RU" b="1" dirty="0" smtClean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714348" y="3857628"/>
          <a:ext cx="2743200" cy="2676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4786314" y="3857628"/>
          <a:ext cx="2838450" cy="2676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Анализ</a:t>
            </a:r>
            <a:r>
              <a:rPr lang="en-US" b="1" dirty="0" smtClean="0"/>
              <a:t> </a:t>
            </a:r>
            <a:r>
              <a:rPr lang="en-US" b="1" dirty="0" err="1" smtClean="0"/>
              <a:t>текущей</a:t>
            </a:r>
            <a:r>
              <a:rPr lang="en-US" b="1" dirty="0" smtClean="0"/>
              <a:t> </a:t>
            </a:r>
            <a:r>
              <a:rPr lang="en-US" b="1" dirty="0" err="1" smtClean="0"/>
              <a:t>ситуации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757229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 smtClean="0"/>
              <a:t>Программы</a:t>
            </a:r>
            <a:r>
              <a:rPr lang="en-US" dirty="0" smtClean="0"/>
              <a:t> </a:t>
            </a:r>
            <a:r>
              <a:rPr lang="en-US" dirty="0" err="1" smtClean="0"/>
              <a:t>рассчитаны</a:t>
            </a:r>
            <a:r>
              <a:rPr lang="en-US" dirty="0" smtClean="0"/>
              <a:t> </a:t>
            </a:r>
            <a:r>
              <a:rPr lang="en-US" dirty="0" err="1" smtClean="0"/>
              <a:t>на</a:t>
            </a:r>
            <a:r>
              <a:rPr lang="en-US" dirty="0" smtClean="0"/>
              <a:t> </a:t>
            </a:r>
            <a:r>
              <a:rPr lang="en-US" dirty="0" err="1" smtClean="0"/>
              <a:t>детей</a:t>
            </a:r>
            <a:r>
              <a:rPr lang="en-US" dirty="0" smtClean="0"/>
              <a:t> </a:t>
            </a:r>
            <a:r>
              <a:rPr lang="en-US" dirty="0" err="1" smtClean="0"/>
              <a:t>от</a:t>
            </a:r>
            <a:r>
              <a:rPr lang="en-US" dirty="0" smtClean="0"/>
              <a:t> 6 </a:t>
            </a:r>
            <a:r>
              <a:rPr lang="en-US" dirty="0" err="1" smtClean="0"/>
              <a:t>до</a:t>
            </a:r>
            <a:r>
              <a:rPr lang="en-US" dirty="0" smtClean="0"/>
              <a:t> 18 </a:t>
            </a:r>
            <a:r>
              <a:rPr lang="en-US" dirty="0" err="1" smtClean="0"/>
              <a:t>лет</a:t>
            </a:r>
            <a:r>
              <a:rPr lang="en-US" dirty="0" smtClean="0"/>
              <a:t>.  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00166" y="2214554"/>
          <a:ext cx="6715172" cy="4357717"/>
        </p:xfrm>
        <a:graphic>
          <a:graphicData uri="http://schemas.openxmlformats.org/drawingml/2006/table">
            <a:tbl>
              <a:tblPr/>
              <a:tblGrid>
                <a:gridCol w="3366351"/>
                <a:gridCol w="1512838"/>
                <a:gridCol w="1835983"/>
              </a:tblGrid>
              <a:tr h="3464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на 01.01.</a:t>
                      </a:r>
                      <a:r>
                        <a:rPr lang="ru-RU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2019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На 2022-23уч год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8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Волейбол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75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90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558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Баскетбол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45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30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03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Футбол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45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30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36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Бокс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15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Туризм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15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15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спортивное ориентирование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15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15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0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офп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60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5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Радуга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0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5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Настольный теннис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15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5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Военно- спортивное многоборье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15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5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шашки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-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15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63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ИТОГО: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18 групп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270 чел.</a:t>
                      </a:r>
                      <a:endParaRPr lang="ru-RU" sz="120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15</a:t>
                      </a:r>
                      <a:r>
                        <a:rPr lang="en-US" sz="1400" b="1" dirty="0" err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групп</a:t>
                      </a:r>
                      <a:endParaRPr lang="ru-RU" sz="1200" dirty="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</a:t>
                      </a:r>
                      <a:r>
                        <a:rPr lang="ru-RU" sz="1400" b="1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2</a:t>
                      </a:r>
                      <a:r>
                        <a:rPr lang="en-US" sz="1400" b="1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5 </a:t>
                      </a:r>
                      <a:r>
                        <a:rPr lang="en-US" sz="1400" b="1" dirty="0" err="1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чел</a:t>
                      </a:r>
                      <a:r>
                        <a:rPr lang="en-US" sz="1400" b="1" dirty="0">
                          <a:latin typeface="Times New Roman" panose="02020603050405020304"/>
                          <a:ea typeface="Times New Roman" panose="02020603050405020304"/>
                          <a:cs typeface="Times New Roman" panose="02020603050405020304"/>
                        </a:rPr>
                        <a:t>.</a:t>
                      </a:r>
                      <a:endParaRPr lang="ru-RU" sz="1200" dirty="0">
                        <a:latin typeface="Calibri" panose="020F0502020204030204"/>
                        <a:ea typeface="Times New Roman" panose="02020603050405020304"/>
                        <a:cs typeface="Times New Roman" panose="0202060305040502030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Анализ</a:t>
            </a:r>
            <a:r>
              <a:rPr lang="en-US" b="1" dirty="0" smtClean="0"/>
              <a:t> </a:t>
            </a:r>
            <a:r>
              <a:rPr lang="en-US" b="1" dirty="0" err="1" smtClean="0"/>
              <a:t>текущей</a:t>
            </a:r>
            <a:r>
              <a:rPr lang="en-US" b="1" dirty="0" smtClean="0"/>
              <a:t> </a:t>
            </a:r>
            <a:r>
              <a:rPr lang="en-US" b="1" dirty="0" err="1" smtClean="0"/>
              <a:t>ситуации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76350"/>
            <a:ext cx="7704455" cy="1006475"/>
          </a:xfrm>
        </p:spPr>
        <p:txBody>
          <a:bodyPr>
            <a:normAutofit fontScale="60000"/>
          </a:bodyPr>
          <a:lstStyle/>
          <a:p>
            <a:r>
              <a:rPr lang="en-US" dirty="0" err="1" smtClean="0"/>
              <a:t>стационарный</a:t>
            </a:r>
            <a:r>
              <a:rPr lang="en-US" dirty="0" smtClean="0"/>
              <a:t> </a:t>
            </a:r>
            <a:r>
              <a:rPr lang="en-US" dirty="0" err="1" smtClean="0"/>
              <a:t>палаточный</a:t>
            </a:r>
            <a:r>
              <a:rPr lang="en-US" dirty="0" smtClean="0"/>
              <a:t> </a:t>
            </a:r>
            <a:r>
              <a:rPr lang="en-US" dirty="0" err="1" smtClean="0"/>
              <a:t>лагерь</a:t>
            </a:r>
            <a:r>
              <a:rPr lang="en-US" dirty="0" smtClean="0"/>
              <a:t> </a:t>
            </a:r>
            <a:r>
              <a:rPr lang="en-US" dirty="0" err="1" smtClean="0"/>
              <a:t>туристско</a:t>
            </a:r>
            <a:r>
              <a:rPr lang="en-US" dirty="0" smtClean="0"/>
              <a:t>- </a:t>
            </a:r>
            <a:r>
              <a:rPr lang="en-US" dirty="0" err="1" smtClean="0"/>
              <a:t>краеведческой</a:t>
            </a:r>
            <a:r>
              <a:rPr lang="en-US" dirty="0" smtClean="0"/>
              <a:t>  </a:t>
            </a:r>
            <a:r>
              <a:rPr lang="en-US" dirty="0" err="1" smtClean="0"/>
              <a:t>направленности</a:t>
            </a:r>
            <a:r>
              <a:rPr lang="en-US" dirty="0" smtClean="0"/>
              <a:t> «</a:t>
            </a:r>
            <a:r>
              <a:rPr lang="en-US" dirty="0" err="1" smtClean="0"/>
              <a:t>Озерское</a:t>
            </a:r>
            <a:r>
              <a:rPr lang="en-US" dirty="0" smtClean="0"/>
              <a:t>»</a:t>
            </a:r>
            <a:r>
              <a:rPr lang="ru-RU" dirty="0" smtClean="0"/>
              <a:t> - </a:t>
            </a:r>
            <a:r>
              <a:rPr lang="en-US" dirty="0" smtClean="0"/>
              <a:t>100 </a:t>
            </a:r>
            <a:r>
              <a:rPr lang="en-US" dirty="0" err="1" smtClean="0"/>
              <a:t>человек</a:t>
            </a:r>
            <a:r>
              <a:rPr lang="en-US" dirty="0" smtClean="0"/>
              <a:t>. </a:t>
            </a:r>
            <a:endParaRPr lang="ru-RU" dirty="0" smtClean="0"/>
          </a:p>
          <a:p>
            <a:pPr algn="ctr"/>
            <a:r>
              <a:rPr lang="en-US" b="1" dirty="0" err="1" smtClean="0"/>
              <a:t>Охват</a:t>
            </a:r>
            <a:r>
              <a:rPr lang="en-US" b="1" dirty="0" smtClean="0"/>
              <a:t> ВПВ </a:t>
            </a:r>
            <a:r>
              <a:rPr lang="en-US" b="1" dirty="0" err="1" smtClean="0"/>
              <a:t>на</a:t>
            </a:r>
            <a:r>
              <a:rPr lang="en-US" b="1" dirty="0" smtClean="0"/>
              <a:t> </a:t>
            </a:r>
            <a:r>
              <a:rPr lang="ru-RU" b="1" dirty="0" smtClean="0"/>
              <a:t>31.05.20</a:t>
            </a:r>
            <a:r>
              <a:rPr lang="ru-RU" b="1" dirty="0" smtClean="0"/>
              <a:t>23</a:t>
            </a:r>
            <a:r>
              <a:rPr lang="en-US" b="1" dirty="0" err="1" smtClean="0"/>
              <a:t>год</a:t>
            </a:r>
            <a:r>
              <a:rPr lang="en-US" b="1" dirty="0" smtClean="0"/>
              <a:t>.</a:t>
            </a:r>
            <a:endParaRPr lang="ru-RU" dirty="0" smtClean="0"/>
          </a:p>
          <a:p>
            <a:endParaRPr lang="ru-RU" dirty="0"/>
          </a:p>
        </p:txBody>
      </p:sp>
      <p:graphicFrame>
        <p:nvGraphicFramePr>
          <p:cNvPr id="7" name="Замещающее содержимое 6"/>
          <p:cNvGraphicFramePr/>
          <p:nvPr>
            <p:ph sz="half" idx="2"/>
          </p:nvPr>
        </p:nvGraphicFramePr>
        <p:xfrm>
          <a:off x="457200" y="2564765"/>
          <a:ext cx="7949565" cy="28873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10845"/>
                <a:gridCol w="1740535"/>
                <a:gridCol w="1570355"/>
                <a:gridCol w="1201420"/>
                <a:gridCol w="1701800"/>
                <a:gridCol w="1324610"/>
              </a:tblGrid>
              <a:tr h="4025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№п/п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Школа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Муниципальный этап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девизионе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Учебныесборы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Юнармия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Воскресенская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670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Задворковская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34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Галибихинская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Богородская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4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Егоровская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558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Глуховская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797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Воздвиженская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Владимирская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7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latin typeface="Calibri" panose="020F0502020204030204" charset="0"/>
                          <a:cs typeface="Calibri" panose="020F0502020204030204" charset="0"/>
                        </a:rPr>
                        <a:t>всего </a:t>
                      </a:r>
                      <a:endParaRPr lang="en-US" altLang="en-US" sz="1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Calibri" panose="020F0502020204030204" charset="0"/>
                          <a:cs typeface="Calibri" panose="020F0502020204030204" charset="0"/>
                        </a:rPr>
                        <a:t>90</a:t>
                      </a:r>
                      <a:endParaRPr lang="en-US" altLang="en-US" sz="1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Calibri" panose="020F0502020204030204" charset="0"/>
                          <a:cs typeface="Calibri" panose="020F0502020204030204" charset="0"/>
                        </a:rPr>
                        <a:t>20</a:t>
                      </a:r>
                      <a:endParaRPr lang="en-US" altLang="en-US" sz="1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Calibri" panose="020F0502020204030204" charset="0"/>
                          <a:cs typeface="Calibri" panose="020F0502020204030204" charset="0"/>
                        </a:rPr>
                        <a:t>5</a:t>
                      </a:r>
                      <a:endParaRPr lang="en-US" altLang="en-US" sz="1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Calibri" panose="020F0502020204030204" charset="0"/>
                          <a:cs typeface="Calibri" panose="020F0502020204030204" charset="0"/>
                        </a:rPr>
                        <a:t>115</a:t>
                      </a:r>
                      <a:endParaRPr lang="en-US" altLang="en-US" sz="1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48895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Охват</a:t>
            </a:r>
            <a:r>
              <a:rPr lang="en-US" b="1" dirty="0" smtClean="0"/>
              <a:t> </a:t>
            </a:r>
            <a:r>
              <a:rPr lang="en-US" b="1" dirty="0" err="1" smtClean="0"/>
              <a:t>по</a:t>
            </a:r>
            <a:r>
              <a:rPr lang="en-US" b="1" dirty="0" smtClean="0"/>
              <a:t> </a:t>
            </a:r>
            <a:r>
              <a:rPr lang="en-US" b="1" dirty="0" err="1" smtClean="0"/>
              <a:t>школам</a:t>
            </a:r>
            <a:r>
              <a:rPr lang="en-US" b="1" dirty="0" smtClean="0"/>
              <a:t> </a:t>
            </a:r>
            <a:endParaRPr lang="ru-RU" dirty="0"/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214282" y="3500438"/>
          <a:ext cx="5672158" cy="31003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aphicFrame>
        <p:nvGraphicFramePr>
          <p:cNvPr id="6" name="Замещающее содержимое 5"/>
          <p:cNvGraphicFramePr/>
          <p:nvPr>
            <p:ph idx="1"/>
          </p:nvPr>
        </p:nvGraphicFramePr>
        <p:xfrm>
          <a:off x="2043430" y="1108075"/>
          <a:ext cx="6580505" cy="25317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6355"/>
                <a:gridCol w="2012315"/>
                <a:gridCol w="1000760"/>
                <a:gridCol w="1233170"/>
                <a:gridCol w="1017905"/>
              </a:tblGrid>
              <a:tr h="2133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№п/п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Школа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2016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01.09.2019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3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alt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Воскресенская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395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135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33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alt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Богородская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7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alt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Староустинская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87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alt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Глуховская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0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alt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Задворковская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274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alt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Воздвиженская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altLang="en-US" sz="14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336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Calibri" panose="020F0502020204030204" charset="0"/>
                          <a:cs typeface="Calibri" panose="020F0502020204030204" charset="0"/>
                        </a:rPr>
                        <a:t> </a:t>
                      </a:r>
                      <a:endParaRPr lang="en-US" altLang="en-US" sz="1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400" b="1">
                          <a:latin typeface="Calibri" panose="020F0502020204030204" charset="0"/>
                          <a:cs typeface="Calibri" panose="020F0502020204030204" charset="0"/>
                        </a:rPr>
                        <a:t>всего </a:t>
                      </a:r>
                      <a:endParaRPr lang="en-US" altLang="en-US" sz="1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Calibri" panose="020F0502020204030204" charset="0"/>
                          <a:cs typeface="Calibri" panose="020F0502020204030204" charset="0"/>
                        </a:rPr>
                        <a:t>631</a:t>
                      </a:r>
                      <a:endParaRPr lang="en-US" altLang="en-US" sz="1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Calibri" panose="020F0502020204030204" charset="0"/>
                          <a:cs typeface="Calibri" panose="020F0502020204030204" charset="0"/>
                        </a:rPr>
                        <a:t>285</a:t>
                      </a:r>
                      <a:endParaRPr lang="en-US" altLang="en-US" sz="1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400" b="1">
                          <a:latin typeface="Calibri" panose="020F0502020204030204" charset="0"/>
                          <a:cs typeface="Calibri" panose="020F0502020204030204" charset="0"/>
                        </a:rPr>
                        <a:t>225</a:t>
                      </a:r>
                      <a:endParaRPr lang="en-US" altLang="en-US" sz="1400" b="1">
                        <a:latin typeface="Calibri" panose="020F0502020204030204" charset="0"/>
                        <a:ea typeface="Calibri" panose="020F0502020204030204" charset="0"/>
                        <a:cs typeface="Calibri" panose="020F0502020204030204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219075"/>
          </a:xfrm>
        </p:spPr>
        <p:txBody>
          <a:bodyPr>
            <a:normAutofit fontScale="90000"/>
          </a:bodyPr>
          <a:p>
            <a:endParaRPr lang="ru-RU" altLang="en-US"/>
          </a:p>
        </p:txBody>
      </p:sp>
      <p:graphicFrame>
        <p:nvGraphicFramePr>
          <p:cNvPr id="4" name="Замещающее содержимое 3"/>
          <p:cNvGraphicFramePr/>
          <p:nvPr>
            <p:ph idx="1"/>
          </p:nvPr>
        </p:nvGraphicFramePr>
        <p:xfrm>
          <a:off x="467995" y="695325"/>
          <a:ext cx="8219440" cy="59512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4860"/>
                <a:gridCol w="2054860"/>
                <a:gridCol w="2054860"/>
                <a:gridCol w="2054860"/>
              </a:tblGrid>
              <a:tr h="54737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01.01.2019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2022-23уч год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2026г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5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Волейбол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5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Баскетбол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8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Футбол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5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Бокс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5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Туризм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169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спортивное ориентирование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5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офп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88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Радуга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103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Настольный теннис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091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Военно- спортивное многоборье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0515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шашки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737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групп270 чел.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15групп225 чел.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8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группы 330 чел.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horz" anchor="t" anchorCtr="0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Увеличение численности обучающихся </a:t>
            </a:r>
            <a:endParaRPr lang="ru-RU" dirty="0" smtClean="0"/>
          </a:p>
          <a:p>
            <a:pPr algn="ctr">
              <a:buNone/>
            </a:pPr>
            <a:r>
              <a:rPr lang="ru-RU" dirty="0" smtClean="0"/>
              <a:t>в муниципальном образовательном учреждении дополнительного образования детском оздоровительно-образовательном (профильном) центре «Юниор» за счет развития </a:t>
            </a:r>
            <a:r>
              <a:rPr lang="ru-RU" dirty="0" err="1" smtClean="0"/>
              <a:t>социально-гумманитарной</a:t>
            </a:r>
            <a:r>
              <a:rPr lang="ru-RU" dirty="0" smtClean="0"/>
              <a:t> и </a:t>
            </a:r>
            <a:r>
              <a:rPr lang="ru-RU" dirty="0" err="1" smtClean="0"/>
              <a:t>туристско</a:t>
            </a:r>
            <a:r>
              <a:rPr lang="ru-RU" dirty="0" smtClean="0"/>
              <a:t>- краеведческой направленности во взаимодействии с образовательными учреждениями Воскресенского муниципального округа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50072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Развитие  взаимодействия с образовательными учреждениями, посредством развития социально гуманитарной и </a:t>
            </a:r>
            <a:r>
              <a:rPr lang="ru-RU" dirty="0" err="1" smtClean="0"/>
              <a:t>туристско</a:t>
            </a:r>
            <a:r>
              <a:rPr lang="ru-RU" dirty="0" smtClean="0"/>
              <a:t>- краеведческой направленности</a:t>
            </a:r>
            <a:endParaRPr lang="ru-RU" dirty="0" smtClean="0"/>
          </a:p>
          <a:p>
            <a:pPr lvl="0"/>
            <a:r>
              <a:rPr lang="ru-RU" dirty="0" smtClean="0"/>
              <a:t>Увеличение охвата детей 6-18 лет дополнительным образованием.</a:t>
            </a:r>
            <a:endParaRPr lang="ru-RU" dirty="0" smtClean="0"/>
          </a:p>
          <a:p>
            <a:pPr lvl="0"/>
            <a:r>
              <a:rPr lang="ru-RU" dirty="0" smtClean="0"/>
              <a:t>Совершенствовать систему мониторинга качества дополнительного образования детей.</a:t>
            </a:r>
            <a:endParaRPr lang="ru-RU" dirty="0" smtClean="0"/>
          </a:p>
          <a:p>
            <a:pPr lvl="0"/>
            <a:r>
              <a:rPr lang="ru-RU" dirty="0" smtClean="0"/>
              <a:t>Обеспечить необходимые условия для личностного развития и укрепления здоровья  детей в возрасте  с 6 до 18 лет. </a:t>
            </a:r>
            <a:endParaRPr lang="ru-RU" dirty="0" smtClean="0"/>
          </a:p>
          <a:p>
            <a:pPr lvl="0"/>
            <a:r>
              <a:rPr lang="ru-RU" dirty="0" smtClean="0"/>
              <a:t>Повышать качество дополнительного образования, соответствующего требованиям общества.</a:t>
            </a:r>
            <a:endParaRPr lang="ru-RU" dirty="0" smtClean="0"/>
          </a:p>
          <a:p>
            <a:r>
              <a:rPr lang="ru-RU" dirty="0" smtClean="0"/>
              <a:t>6.  Обеспечить систему образования высококвалифицированными кадрами.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9238</Words>
  <Application>WPS Presentation</Application>
  <PresentationFormat>Экран (4:3)</PresentationFormat>
  <Paragraphs>739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0" baseType="lpstr">
      <vt:lpstr>Arial</vt:lpstr>
      <vt:lpstr>SimSun</vt:lpstr>
      <vt:lpstr>Wingdings</vt:lpstr>
      <vt:lpstr>Times New Roman</vt:lpstr>
      <vt:lpstr>Arial</vt:lpstr>
      <vt:lpstr>Times New Roman</vt:lpstr>
      <vt:lpstr>Calibri</vt:lpstr>
      <vt:lpstr>Calibri</vt:lpstr>
      <vt:lpstr>Microsoft YaHei</vt:lpstr>
      <vt:lpstr>Arial Unicode MS</vt:lpstr>
      <vt:lpstr>Тема Office</vt:lpstr>
      <vt:lpstr>Программа развития  </vt:lpstr>
      <vt:lpstr>Нормативные документы</vt:lpstr>
      <vt:lpstr>Анализ текущей ситуации</vt:lpstr>
      <vt:lpstr>Анализ текущей ситуации</vt:lpstr>
      <vt:lpstr>Анализ текущей ситуации</vt:lpstr>
      <vt:lpstr>Охват по школам </vt:lpstr>
      <vt:lpstr>PowerPoint 演示文稿</vt:lpstr>
      <vt:lpstr>Цель программы</vt:lpstr>
      <vt:lpstr>Задачи</vt:lpstr>
      <vt:lpstr>Сроки и этапы реализации</vt:lpstr>
      <vt:lpstr>Сроки и этапы реализации</vt:lpstr>
      <vt:lpstr>PowerPoint 演示文稿</vt:lpstr>
      <vt:lpstr>Система организации контроля</vt:lpstr>
      <vt:lpstr>Промежуточные значения индикаторов цели Программы</vt:lpstr>
      <vt:lpstr>PowerPoint 演示文稿</vt:lpstr>
      <vt:lpstr>общественная эффективность</vt:lpstr>
      <vt:lpstr>PowerPoint 演示文稿</vt:lpstr>
      <vt:lpstr>Ожидаемые результаты реализации и показатели эффективности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/>
  <cp:lastModifiedBy>Вера</cp:lastModifiedBy>
  <cp:revision>68</cp:revision>
  <dcterms:created xsi:type="dcterms:W3CDTF">2023-06-15T07:17:00Z</dcterms:created>
  <dcterms:modified xsi:type="dcterms:W3CDTF">2024-02-28T08:41:10Z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D782B84F407148BAB957FECD443C8690</vt:lpwstr>
  </property>
  <property fmtid="{D5CDD505-2E9C-101B-9397-08002B2CF9AE}" pid="3" name="KSOProductBuildVer">
    <vt:lpwstr>1049-12.2.0.13489</vt:lpwstr>
  </property>
</Properties>
</file>